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9"/>
  </p:notesMasterIdLst>
  <p:sldIdLst>
    <p:sldId id="256" r:id="rId2"/>
    <p:sldId id="259" r:id="rId3"/>
    <p:sldId id="260" r:id="rId4"/>
    <p:sldId id="267" r:id="rId5"/>
    <p:sldId id="261" r:id="rId6"/>
    <p:sldId id="262" r:id="rId7"/>
    <p:sldId id="263" r:id="rId8"/>
    <p:sldId id="264" r:id="rId9"/>
    <p:sldId id="269" r:id="rId10"/>
    <p:sldId id="273" r:id="rId11"/>
    <p:sldId id="274" r:id="rId12"/>
    <p:sldId id="270" r:id="rId13"/>
    <p:sldId id="275" r:id="rId14"/>
    <p:sldId id="271" r:id="rId15"/>
    <p:sldId id="276" r:id="rId16"/>
    <p:sldId id="272" r:id="rId17"/>
    <p:sldId id="277" r:id="rId18"/>
    <p:sldId id="278" r:id="rId19"/>
    <p:sldId id="279" r:id="rId20"/>
    <p:sldId id="280" r:id="rId21"/>
    <p:sldId id="281" r:id="rId22"/>
    <p:sldId id="282" r:id="rId23"/>
    <p:sldId id="265" r:id="rId24"/>
    <p:sldId id="266" r:id="rId25"/>
    <p:sldId id="268" r:id="rId26"/>
    <p:sldId id="283" r:id="rId27"/>
    <p:sldId id="284" r:id="rId2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635"/>
    <a:srgbClr val="9EFF29"/>
    <a:srgbClr val="C80064"/>
    <a:srgbClr val="C33A1F"/>
    <a:srgbClr val="0000CC"/>
    <a:srgbClr val="FF2549"/>
    <a:srgbClr val="007033"/>
    <a:srgbClr val="D6370C"/>
    <a:srgbClr val="1D3A00"/>
    <a:srgbClr val="FF85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1236" y="360"/>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11/21/2021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7703" y="1784556"/>
            <a:ext cx="8229600" cy="1688688"/>
          </a:xfrm>
          <a:noFill/>
          <a:effectLst>
            <a:outerShdw blurRad="50800" dist="38100" dir="2700000" algn="tl" rotWithShape="0">
              <a:prstClr val="black">
                <a:alpha val="40000"/>
              </a:prstClr>
            </a:outerShdw>
          </a:effectLst>
        </p:spPr>
        <p:txBody>
          <a:bodyPr>
            <a:normAutofit/>
          </a:bodyPr>
          <a:lstStyle>
            <a:lvl1pPr algn="r">
              <a:defRPr sz="3600">
                <a:solidFill>
                  <a:srgbClr val="0070C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20328" y="3694468"/>
            <a:ext cx="8229600" cy="678426"/>
          </a:xfrm>
        </p:spPr>
        <p:txBody>
          <a:bodyPr>
            <a:normAutofit/>
          </a:bodyPr>
          <a:lstStyle>
            <a:lvl1pPr marL="0" indent="0" algn="r">
              <a:buNone/>
              <a:defRPr sz="2800" b="0" i="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11/21/2021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11/21/2021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xmlns=""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1947" y="224337"/>
            <a:ext cx="8259098" cy="763526"/>
          </a:xfrm>
        </p:spPr>
        <p:txBody>
          <a:bodyPr>
            <a:normAutofit/>
          </a:bodyPr>
          <a:lstStyle>
            <a:lvl1pPr algn="r">
              <a:defRPr sz="3600" baseline="0">
                <a:solidFill>
                  <a:srgbClr val="0070C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63714" y="1312606"/>
            <a:ext cx="8246070" cy="3465870"/>
          </a:xfrm>
        </p:spPr>
        <p:txBody>
          <a:bodyPr/>
          <a:lstStyle>
            <a:lvl1pPr algn="l">
              <a:defRPr sz="2800">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92106" y="406537"/>
            <a:ext cx="6283782" cy="725349"/>
          </a:xfrm>
        </p:spPr>
        <p:txBody>
          <a:bodyPr>
            <a:normAutofit/>
          </a:bodyPr>
          <a:lstStyle>
            <a:lvl1pPr algn="l">
              <a:defRPr sz="3600">
                <a:solidFill>
                  <a:srgbClr val="0070C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389238" y="1268361"/>
            <a:ext cx="6304935" cy="3420136"/>
          </a:xfrm>
        </p:spPr>
        <p:txBody>
          <a:bodyPr/>
          <a:lstStyle>
            <a:lvl1pPr>
              <a:defRPr sz="2800">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11/21/2021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11/21/2021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2692" y="271648"/>
            <a:ext cx="8093365" cy="763525"/>
          </a:xfrm>
        </p:spPr>
        <p:txBody>
          <a:bodyPr>
            <a:normAutofit/>
          </a:bodyPr>
          <a:lstStyle>
            <a:lvl1pPr algn="r">
              <a:defRPr sz="3600" baseline="0">
                <a:solidFill>
                  <a:srgbClr val="0070C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22131" y="1655517"/>
            <a:ext cx="4040188"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22131" y="2127914"/>
            <a:ext cx="4040188"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57252" y="1655517"/>
            <a:ext cx="4041775"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57252" y="2127914"/>
            <a:ext cx="4041775"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11/21/2021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11/21/2021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11/21/2021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11/21/2021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11/21/2021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xmlns=""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microsoft.com/office/2007/relationships/media" Target="../media/media2.m4a"/><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png"/><Relationship Id="rId5" Type="http://schemas.openxmlformats.org/officeDocument/2006/relationships/slideLayout" Target="../slideLayouts/slideLayout3.xml"/><Relationship Id="rId4" Type="http://schemas.openxmlformats.org/officeDocument/2006/relationships/audio" Target="../media/media2.m4a"/></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1949" y="1895168"/>
            <a:ext cx="8301348" cy="1445337"/>
          </a:xfrm>
        </p:spPr>
        <p:txBody>
          <a:bodyPr>
            <a:normAutofit/>
          </a:bodyPr>
          <a:lstStyle/>
          <a:p>
            <a:r>
              <a:rPr lang="en-US" dirty="0"/>
              <a:t>FINAL PROJECT </a:t>
            </a:r>
            <a:br>
              <a:rPr lang="en-US" dirty="0"/>
            </a:br>
            <a:r>
              <a:rPr lang="en-US" dirty="0"/>
              <a:t>PRESENTATION</a:t>
            </a:r>
          </a:p>
        </p:txBody>
      </p:sp>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4978" y="1"/>
            <a:ext cx="6283782" cy="534256"/>
          </a:xfrm>
        </p:spPr>
        <p:txBody>
          <a:bodyPr>
            <a:normAutofit fontScale="90000"/>
          </a:bodyPr>
          <a:lstStyle/>
          <a:p>
            <a:pPr algn="ctr"/>
            <a:r>
              <a:rPr lang="en-US" dirty="0" smtClean="0"/>
              <a:t>Text Dataset</a:t>
            </a:r>
            <a:endParaRPr lang="en-IN"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62364" y="636998"/>
            <a:ext cx="7181636" cy="4506502"/>
          </a:xfrm>
        </p:spPr>
      </p:pic>
    </p:spTree>
    <p:extLst>
      <p:ext uri="{BB962C8B-B14F-4D97-AF65-F5344CB8AC3E}">
        <p14:creationId xmlns:p14="http://schemas.microsoft.com/office/powerpoint/2010/main" val="892552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9238" y="1"/>
            <a:ext cx="6283782" cy="554804"/>
          </a:xfrm>
        </p:spPr>
        <p:txBody>
          <a:bodyPr>
            <a:normAutofit fontScale="90000"/>
          </a:bodyPr>
          <a:lstStyle/>
          <a:p>
            <a:pPr algn="ctr"/>
            <a:r>
              <a:rPr lang="en-US" dirty="0" smtClean="0"/>
              <a:t>Speech Dataset</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2242" y="667820"/>
            <a:ext cx="7131758" cy="4475680"/>
          </a:xfrm>
          <a:prstGeom prst="rect">
            <a:avLst/>
          </a:prstGeom>
        </p:spPr>
      </p:pic>
    </p:spTree>
    <p:extLst>
      <p:ext uri="{BB962C8B-B14F-4D97-AF65-F5344CB8AC3E}">
        <p14:creationId xmlns:p14="http://schemas.microsoft.com/office/powerpoint/2010/main" val="24558434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33015" y="418102"/>
            <a:ext cx="6304935" cy="4369798"/>
          </a:xfrm>
        </p:spPr>
        <p:txBody>
          <a:bodyPr>
            <a:noAutofit/>
          </a:bodyPr>
          <a:lstStyle/>
          <a:p>
            <a:pPr marL="0" indent="0" algn="just">
              <a:buNone/>
            </a:pPr>
            <a:r>
              <a:rPr lang="en-US" sz="1600" b="1" dirty="0" smtClean="0">
                <a:latin typeface="Century Gothic" panose="020B0502020202020204" pitchFamily="34" charset="0"/>
              </a:rPr>
              <a:t>PREPROCESSING: </a:t>
            </a:r>
          </a:p>
          <a:p>
            <a:pPr algn="just"/>
            <a:r>
              <a:rPr lang="en-US" sz="1600" dirty="0" smtClean="0">
                <a:latin typeface="Century Gothic" panose="020B0502020202020204" pitchFamily="34" charset="0"/>
              </a:rPr>
              <a:t>The </a:t>
            </a:r>
            <a:r>
              <a:rPr lang="en-US" sz="1600" dirty="0">
                <a:latin typeface="Century Gothic" panose="020B0502020202020204" pitchFamily="34" charset="0"/>
              </a:rPr>
              <a:t>first step in working with audio files is how to turn an audio wave into numbers so that it can be fed into your machine learning algorithm. </a:t>
            </a:r>
            <a:r>
              <a:rPr lang="en-US" sz="1600" dirty="0" smtClean="0">
                <a:latin typeface="Century Gothic" panose="020B0502020202020204" pitchFamily="34" charset="0"/>
              </a:rPr>
              <a:t>We have used MFCC to </a:t>
            </a:r>
            <a:r>
              <a:rPr lang="en-US" sz="1600" dirty="0">
                <a:latin typeface="Century Gothic" panose="020B0502020202020204" pitchFamily="34" charset="0"/>
              </a:rPr>
              <a:t>catch Audio features</a:t>
            </a:r>
            <a:r>
              <a:rPr lang="en-US" sz="1600" dirty="0" smtClean="0">
                <a:latin typeface="Century Gothic" panose="020B0502020202020204" pitchFamily="34" charset="0"/>
              </a:rPr>
              <a:t>.</a:t>
            </a:r>
          </a:p>
          <a:p>
            <a:pPr algn="just"/>
            <a:endParaRPr lang="en-US" sz="1600" dirty="0" smtClean="0">
              <a:latin typeface="Century Gothic" panose="020B0502020202020204" pitchFamily="34" charset="0"/>
            </a:endParaRPr>
          </a:p>
          <a:p>
            <a:pPr algn="just"/>
            <a:r>
              <a:rPr lang="en-US" sz="1600" dirty="0" smtClean="0">
                <a:latin typeface="Century Gothic" panose="020B0502020202020204" pitchFamily="34" charset="0"/>
              </a:rPr>
              <a:t>For </a:t>
            </a:r>
            <a:r>
              <a:rPr lang="en-US" sz="1600" dirty="0">
                <a:latin typeface="Century Gothic" panose="020B0502020202020204" pitchFamily="34" charset="0"/>
              </a:rPr>
              <a:t>text analysis, each word in the dataset needs to be attached with a respective weight. This process is called word embedding and </a:t>
            </a:r>
            <a:r>
              <a:rPr lang="en-US" sz="1600" dirty="0" smtClean="0">
                <a:latin typeface="Century Gothic" panose="020B0502020202020204" pitchFamily="34" charset="0"/>
              </a:rPr>
              <a:t>‘Glove.6d’ is </a:t>
            </a:r>
            <a:r>
              <a:rPr lang="en-US" sz="1600" dirty="0">
                <a:latin typeface="Century Gothic" panose="020B0502020202020204" pitchFamily="34" charset="0"/>
              </a:rPr>
              <a:t>employed for the same. Glove is open-source file which contains over 10,000 English words with some weight vector already added to it. </a:t>
            </a:r>
            <a:endParaRPr lang="en-US" sz="1600" dirty="0" smtClean="0">
              <a:latin typeface="Century Gothic" panose="020B0502020202020204" pitchFamily="34" charset="0"/>
            </a:endParaRPr>
          </a:p>
          <a:p>
            <a:pPr algn="just"/>
            <a:endParaRPr lang="en-US" sz="1600" dirty="0" smtClean="0">
              <a:latin typeface="Century Gothic" panose="020B0502020202020204" pitchFamily="34" charset="0"/>
            </a:endParaRPr>
          </a:p>
          <a:p>
            <a:pPr algn="just"/>
            <a:r>
              <a:rPr lang="en-US" sz="1600" dirty="0" smtClean="0">
                <a:latin typeface="Century Gothic" panose="020B0502020202020204" pitchFamily="34" charset="0"/>
              </a:rPr>
              <a:t>Both</a:t>
            </a:r>
            <a:r>
              <a:rPr lang="en-US" sz="1600" dirty="0">
                <a:latin typeface="Century Gothic" panose="020B0502020202020204" pitchFamily="34" charset="0"/>
              </a:rPr>
              <a:t>, the text and speech dataset are then split into training and testing dataset with a 20% split and stored in a data frame upon which label encoding is </a:t>
            </a:r>
            <a:r>
              <a:rPr lang="en-US" sz="1600" dirty="0" smtClean="0">
                <a:latin typeface="Century Gothic" panose="020B0502020202020204" pitchFamily="34" charset="0"/>
              </a:rPr>
              <a:t>performed.</a:t>
            </a:r>
            <a:endParaRPr lang="en-IN" sz="1600" dirty="0">
              <a:latin typeface="Century Gothic" panose="020B0502020202020204" pitchFamily="34" charset="0"/>
            </a:endParaRPr>
          </a:p>
        </p:txBody>
      </p:sp>
    </p:spTree>
    <p:extLst>
      <p:ext uri="{BB962C8B-B14F-4D97-AF65-F5344CB8AC3E}">
        <p14:creationId xmlns:p14="http://schemas.microsoft.com/office/powerpoint/2010/main" val="3533171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22832" y="4198276"/>
            <a:ext cx="6304935" cy="678524"/>
          </a:xfrm>
        </p:spPr>
        <p:txBody>
          <a:bodyPr>
            <a:normAutofit fontScale="85000" lnSpcReduction="20000"/>
          </a:bodyPr>
          <a:lstStyle/>
          <a:p>
            <a:pPr marL="0" indent="0" algn="ctr">
              <a:buNone/>
            </a:pPr>
            <a:r>
              <a:rPr lang="en-IN" dirty="0" smtClean="0"/>
              <a:t>Spectrogram plotted for an audio file from our proposed model</a:t>
            </a:r>
            <a:endParaRPr lang="en-IN" dirty="0"/>
          </a:p>
        </p:txBody>
      </p:sp>
      <p:pic>
        <p:nvPicPr>
          <p:cNvPr id="4" name="Picture 3"/>
          <p:cNvPicPr>
            <a:picLocks noChangeAspect="1"/>
          </p:cNvPicPr>
          <p:nvPr/>
        </p:nvPicPr>
        <p:blipFill>
          <a:blip r:embed="rId2"/>
          <a:stretch>
            <a:fillRect/>
          </a:stretch>
        </p:blipFill>
        <p:spPr>
          <a:xfrm>
            <a:off x="2006600" y="0"/>
            <a:ext cx="7137400" cy="4008736"/>
          </a:xfrm>
          <a:prstGeom prst="rect">
            <a:avLst/>
          </a:prstGeom>
        </p:spPr>
      </p:pic>
    </p:spTree>
    <p:extLst>
      <p:ext uri="{BB962C8B-B14F-4D97-AF65-F5344CB8AC3E}">
        <p14:creationId xmlns:p14="http://schemas.microsoft.com/office/powerpoint/2010/main" val="3161957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89238" y="410966"/>
            <a:ext cx="6304935" cy="4277531"/>
          </a:xfrm>
        </p:spPr>
        <p:txBody>
          <a:bodyPr>
            <a:normAutofit fontScale="70000" lnSpcReduction="20000"/>
          </a:bodyPr>
          <a:lstStyle/>
          <a:p>
            <a:pPr marL="0" indent="0" algn="just">
              <a:buNone/>
            </a:pPr>
            <a:r>
              <a:rPr lang="en-US" b="1" dirty="0">
                <a:latin typeface="Century Gothic" panose="020B0502020202020204" pitchFamily="34" charset="0"/>
              </a:rPr>
              <a:t>MODEL </a:t>
            </a:r>
            <a:r>
              <a:rPr lang="en-US" b="1" dirty="0" smtClean="0">
                <a:latin typeface="Century Gothic" panose="020B0502020202020204" pitchFamily="34" charset="0"/>
              </a:rPr>
              <a:t>BUILDING:</a:t>
            </a:r>
          </a:p>
          <a:p>
            <a:pPr algn="just"/>
            <a:r>
              <a:rPr lang="en-US" dirty="0" smtClean="0">
                <a:latin typeface="Century Gothic" panose="020B0502020202020204" pitchFamily="34" charset="0"/>
              </a:rPr>
              <a:t>1D </a:t>
            </a:r>
            <a:r>
              <a:rPr lang="en-US" dirty="0">
                <a:latin typeface="Century Gothic" panose="020B0502020202020204" pitchFamily="34" charset="0"/>
              </a:rPr>
              <a:t>CNN kernel runs along one dimension and can take advantage of the audio wave’s time structure while providing good results for the text model too. Our proposed model is a multi-layered 1D CNN model. </a:t>
            </a:r>
            <a:endParaRPr lang="en-US" dirty="0" smtClean="0">
              <a:latin typeface="Century Gothic" panose="020B0502020202020204" pitchFamily="34" charset="0"/>
            </a:endParaRPr>
          </a:p>
          <a:p>
            <a:pPr algn="just"/>
            <a:endParaRPr lang="en-US" dirty="0" smtClean="0">
              <a:latin typeface="Century Gothic" panose="020B0502020202020204" pitchFamily="34" charset="0"/>
            </a:endParaRPr>
          </a:p>
          <a:p>
            <a:pPr algn="just"/>
            <a:r>
              <a:rPr lang="en-US" dirty="0" smtClean="0">
                <a:latin typeface="Century Gothic" panose="020B0502020202020204" pitchFamily="34" charset="0"/>
              </a:rPr>
              <a:t>These </a:t>
            </a:r>
            <a:r>
              <a:rPr lang="en-US" dirty="0">
                <a:latin typeface="Century Gothic" panose="020B0502020202020204" pitchFamily="34" charset="0"/>
              </a:rPr>
              <a:t>layers are Input layer, dense layer, Flatten layer, Softmax Layer, embedding layer results of which pass through a maxpooling </a:t>
            </a:r>
            <a:r>
              <a:rPr lang="en-US" dirty="0" smtClean="0">
                <a:latin typeface="Century Gothic" panose="020B0502020202020204" pitchFamily="34" charset="0"/>
              </a:rPr>
              <a:t>layer </a:t>
            </a:r>
            <a:r>
              <a:rPr lang="en-US" dirty="0">
                <a:latin typeface="Century Gothic" panose="020B0502020202020204" pitchFamily="34" charset="0"/>
              </a:rPr>
              <a:t>for better classifications. </a:t>
            </a:r>
            <a:endParaRPr lang="en-US" dirty="0" smtClean="0">
              <a:latin typeface="Century Gothic" panose="020B0502020202020204" pitchFamily="34" charset="0"/>
            </a:endParaRPr>
          </a:p>
          <a:p>
            <a:pPr algn="just"/>
            <a:endParaRPr lang="en-US" dirty="0" smtClean="0">
              <a:latin typeface="Century Gothic" panose="020B0502020202020204" pitchFamily="34" charset="0"/>
            </a:endParaRPr>
          </a:p>
          <a:p>
            <a:pPr algn="just"/>
            <a:r>
              <a:rPr lang="en-US" dirty="0" smtClean="0">
                <a:latin typeface="Century Gothic" panose="020B0502020202020204" pitchFamily="34" charset="0"/>
              </a:rPr>
              <a:t>Other </a:t>
            </a:r>
            <a:r>
              <a:rPr lang="en-US" dirty="0">
                <a:latin typeface="Century Gothic" panose="020B0502020202020204" pitchFamily="34" charset="0"/>
              </a:rPr>
              <a:t>configurations of the model are loss = ‘categorical_crossentropy’, optimizer = ‘Adam’, metrics = [‘accuracy</a:t>
            </a:r>
            <a:r>
              <a:rPr lang="en-US" dirty="0" smtClean="0">
                <a:latin typeface="Century Gothic" panose="020B0502020202020204" pitchFamily="34" charset="0"/>
              </a:rPr>
              <a:t>’].</a:t>
            </a:r>
          </a:p>
          <a:p>
            <a:pPr algn="just"/>
            <a:endParaRPr lang="en-IN" dirty="0">
              <a:latin typeface="Century Gothic" panose="020B0502020202020204" pitchFamily="34" charset="0"/>
            </a:endParaRPr>
          </a:p>
        </p:txBody>
      </p:sp>
    </p:spTree>
    <p:extLst>
      <p:ext uri="{BB962C8B-B14F-4D97-AF65-F5344CB8AC3E}">
        <p14:creationId xmlns:p14="http://schemas.microsoft.com/office/powerpoint/2010/main" val="772556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032000" y="1"/>
            <a:ext cx="7112000" cy="4394200"/>
          </a:xfrm>
          <a:prstGeom prst="rect">
            <a:avLst/>
          </a:prstGeom>
        </p:spPr>
      </p:pic>
      <p:sp>
        <p:nvSpPr>
          <p:cNvPr id="7" name="Rectangle 6"/>
          <p:cNvSpPr/>
          <p:nvPr/>
        </p:nvSpPr>
        <p:spPr>
          <a:xfrm>
            <a:off x="2032000" y="4394201"/>
            <a:ext cx="7112000" cy="523220"/>
          </a:xfrm>
          <a:prstGeom prst="rect">
            <a:avLst/>
          </a:prstGeom>
        </p:spPr>
        <p:txBody>
          <a:bodyPr wrap="square">
            <a:spAutoFit/>
          </a:bodyPr>
          <a:lstStyle/>
          <a:p>
            <a:pPr lvl="0" algn="ctr">
              <a:spcBef>
                <a:spcPct val="20000"/>
              </a:spcBef>
            </a:pPr>
            <a:r>
              <a:rPr lang="en-US" sz="2800" dirty="0">
                <a:solidFill>
                  <a:srgbClr val="002060"/>
                </a:solidFill>
              </a:rPr>
              <a:t>CNN Model Summary</a:t>
            </a:r>
            <a:endParaRPr lang="en-IN" sz="2800" dirty="0">
              <a:solidFill>
                <a:srgbClr val="002060"/>
              </a:solidFill>
            </a:endParaRPr>
          </a:p>
        </p:txBody>
      </p:sp>
    </p:spTree>
    <p:extLst>
      <p:ext uri="{BB962C8B-B14F-4D97-AF65-F5344CB8AC3E}">
        <p14:creationId xmlns:p14="http://schemas.microsoft.com/office/powerpoint/2010/main" val="791563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38438" y="0"/>
            <a:ext cx="6602362" cy="5143500"/>
          </a:xfrm>
        </p:spPr>
        <p:txBody>
          <a:bodyPr>
            <a:noAutofit/>
          </a:bodyPr>
          <a:lstStyle/>
          <a:p>
            <a:pPr marL="0" indent="0" algn="just">
              <a:buNone/>
            </a:pPr>
            <a:r>
              <a:rPr lang="en-US" sz="2000" b="1" dirty="0">
                <a:latin typeface="Century Gothic" panose="020B0502020202020204" pitchFamily="34" charset="0"/>
              </a:rPr>
              <a:t>MODEL </a:t>
            </a:r>
            <a:r>
              <a:rPr lang="en-US" sz="2000" b="1" dirty="0" smtClean="0">
                <a:latin typeface="Century Gothic" panose="020B0502020202020204" pitchFamily="34" charset="0"/>
              </a:rPr>
              <a:t>TRAINING:</a:t>
            </a:r>
          </a:p>
          <a:p>
            <a:pPr algn="just"/>
            <a:r>
              <a:rPr lang="en-US" sz="2000" dirty="0" smtClean="0">
                <a:latin typeface="Century Gothic" panose="020B0502020202020204" pitchFamily="34" charset="0"/>
              </a:rPr>
              <a:t>Our </a:t>
            </a:r>
            <a:r>
              <a:rPr lang="en-US" sz="2000" dirty="0">
                <a:latin typeface="Century Gothic" panose="020B0502020202020204" pitchFamily="34" charset="0"/>
              </a:rPr>
              <a:t>model gave its best result when trained with a batch size of 8 and 350 Epoch for speech model</a:t>
            </a:r>
            <a:r>
              <a:rPr lang="en-US" sz="2000" dirty="0" smtClean="0">
                <a:latin typeface="Century Gothic" panose="020B0502020202020204" pitchFamily="34" charset="0"/>
              </a:rPr>
              <a:t>.</a:t>
            </a:r>
          </a:p>
          <a:p>
            <a:pPr marL="0" indent="0" algn="just">
              <a:buNone/>
            </a:pPr>
            <a:endParaRPr lang="en-US" sz="2000" dirty="0" smtClean="0">
              <a:latin typeface="Century Gothic" panose="020B0502020202020204" pitchFamily="34" charset="0"/>
            </a:endParaRPr>
          </a:p>
          <a:p>
            <a:pPr algn="just"/>
            <a:r>
              <a:rPr lang="en-US" sz="2000" dirty="0" smtClean="0">
                <a:latin typeface="Century Gothic" panose="020B0502020202020204" pitchFamily="34" charset="0"/>
              </a:rPr>
              <a:t>For </a:t>
            </a:r>
            <a:r>
              <a:rPr lang="en-US" sz="2000" dirty="0">
                <a:latin typeface="Century Gothic" panose="020B0502020202020204" pitchFamily="34" charset="0"/>
              </a:rPr>
              <a:t>obtaining the highest accuracy, alteration in the Adam optimizer default is made from 10% to 1%. Our speech model produced an accuracy of 65</a:t>
            </a:r>
            <a:r>
              <a:rPr lang="en-US" sz="2000" dirty="0" smtClean="0">
                <a:latin typeface="Century Gothic" panose="020B0502020202020204" pitchFamily="34" charset="0"/>
              </a:rPr>
              <a:t>%.</a:t>
            </a:r>
          </a:p>
          <a:p>
            <a:pPr algn="just"/>
            <a:endParaRPr lang="en-US" sz="2000" dirty="0" smtClean="0">
              <a:latin typeface="Century Gothic" panose="020B0502020202020204" pitchFamily="34" charset="0"/>
            </a:endParaRPr>
          </a:p>
          <a:p>
            <a:pPr algn="just"/>
            <a:r>
              <a:rPr lang="en-US" sz="2000" dirty="0" smtClean="0">
                <a:latin typeface="Century Gothic" panose="020B0502020202020204" pitchFamily="34" charset="0"/>
              </a:rPr>
              <a:t>The </a:t>
            </a:r>
            <a:r>
              <a:rPr lang="en-US" sz="2000" dirty="0">
                <a:latin typeface="Century Gothic" panose="020B0502020202020204" pitchFamily="34" charset="0"/>
              </a:rPr>
              <a:t>model is then converted and saved in an h5 format and random inputs are tested. Our model successfully classifies speech and text input into 8 different emotions- Happy, sad, disgust, calm, fearful, angry, surprised and neutral.</a:t>
            </a:r>
            <a:endParaRPr lang="en-IN" sz="2000" dirty="0">
              <a:latin typeface="Century Gothic" panose="020B0502020202020204" pitchFamily="34" charset="0"/>
            </a:endParaRPr>
          </a:p>
        </p:txBody>
      </p:sp>
    </p:spTree>
    <p:extLst>
      <p:ext uri="{BB962C8B-B14F-4D97-AF65-F5344CB8AC3E}">
        <p14:creationId xmlns:p14="http://schemas.microsoft.com/office/powerpoint/2010/main" val="3836107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93900" y="4508500"/>
            <a:ext cx="7150100" cy="509639"/>
          </a:xfrm>
        </p:spPr>
        <p:txBody>
          <a:bodyPr>
            <a:normAutofit lnSpcReduction="10000"/>
          </a:bodyPr>
          <a:lstStyle/>
          <a:p>
            <a:pPr marL="0" indent="0" algn="ctr">
              <a:buNone/>
            </a:pPr>
            <a:r>
              <a:rPr lang="en-US" dirty="0" smtClean="0"/>
              <a:t>Speech Model Training</a:t>
            </a:r>
            <a:endParaRPr lang="en-IN" dirty="0"/>
          </a:p>
        </p:txBody>
      </p:sp>
      <p:pic>
        <p:nvPicPr>
          <p:cNvPr id="4" name="Picture 3"/>
          <p:cNvPicPr>
            <a:picLocks noChangeAspect="1"/>
          </p:cNvPicPr>
          <p:nvPr/>
        </p:nvPicPr>
        <p:blipFill>
          <a:blip r:embed="rId2"/>
          <a:stretch>
            <a:fillRect/>
          </a:stretch>
        </p:blipFill>
        <p:spPr>
          <a:xfrm>
            <a:off x="1993900" y="0"/>
            <a:ext cx="7150100" cy="4470400"/>
          </a:xfrm>
          <a:prstGeom prst="rect">
            <a:avLst/>
          </a:prstGeom>
        </p:spPr>
      </p:pic>
    </p:spTree>
    <p:extLst>
      <p:ext uri="{BB962C8B-B14F-4D97-AF65-F5344CB8AC3E}">
        <p14:creationId xmlns:p14="http://schemas.microsoft.com/office/powerpoint/2010/main" val="555713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9238" y="152400"/>
            <a:ext cx="6283782" cy="725349"/>
          </a:xfrm>
        </p:spPr>
        <p:txBody>
          <a:bodyPr/>
          <a:lstStyle/>
          <a:p>
            <a:pPr algn="ctr"/>
            <a:r>
              <a:rPr lang="en-US" dirty="0" smtClean="0"/>
              <a:t>Results</a:t>
            </a:r>
            <a:endParaRPr lang="en-IN" dirty="0"/>
          </a:p>
        </p:txBody>
      </p:sp>
      <p:pic>
        <p:nvPicPr>
          <p:cNvPr id="4" name="Content Placeholder 3"/>
          <p:cNvPicPr>
            <a:picLocks noGrp="1" noChangeAspect="1"/>
          </p:cNvPicPr>
          <p:nvPr>
            <p:ph idx="1"/>
          </p:nvPr>
        </p:nvPicPr>
        <p:blipFill>
          <a:blip r:embed="rId2"/>
          <a:stretch>
            <a:fillRect/>
          </a:stretch>
        </p:blipFill>
        <p:spPr>
          <a:xfrm>
            <a:off x="2389238" y="977900"/>
            <a:ext cx="6283782" cy="3873500"/>
          </a:xfrm>
          <a:prstGeom prst="rect">
            <a:avLst/>
          </a:prstGeom>
        </p:spPr>
      </p:pic>
    </p:spTree>
    <p:extLst>
      <p:ext uri="{BB962C8B-B14F-4D97-AF65-F5344CB8AC3E}">
        <p14:creationId xmlns:p14="http://schemas.microsoft.com/office/powerpoint/2010/main" val="1451615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2235200" y="0"/>
            <a:ext cx="6908800" cy="5143500"/>
          </a:xfrm>
          <a:prstGeom prst="rect">
            <a:avLst/>
          </a:prstGeom>
        </p:spPr>
      </p:pic>
    </p:spTree>
    <p:extLst>
      <p:ext uri="{BB962C8B-B14F-4D97-AF65-F5344CB8AC3E}">
        <p14:creationId xmlns:p14="http://schemas.microsoft.com/office/powerpoint/2010/main" val="2852015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389238" y="2434976"/>
            <a:ext cx="6304935" cy="2708524"/>
          </a:xfrm>
        </p:spPr>
        <p:txBody>
          <a:bodyPr>
            <a:normAutofit/>
          </a:bodyPr>
          <a:lstStyle/>
          <a:p>
            <a:pPr marL="0" indent="0">
              <a:buNone/>
            </a:pPr>
            <a:r>
              <a:rPr lang="en-US" sz="1600" b="1" dirty="0">
                <a:latin typeface="Century Gothic" panose="020B0502020202020204" pitchFamily="34" charset="0"/>
              </a:rPr>
              <a:t>Team Members:</a:t>
            </a:r>
          </a:p>
          <a:p>
            <a:pPr marL="0" indent="0">
              <a:buNone/>
            </a:pPr>
            <a:r>
              <a:rPr lang="en-US" sz="1400" dirty="0" err="1">
                <a:latin typeface="Century Gothic" panose="020B0502020202020204" pitchFamily="34" charset="0"/>
              </a:rPr>
              <a:t>Aman</a:t>
            </a:r>
            <a:r>
              <a:rPr lang="en-US" sz="1400" dirty="0">
                <a:latin typeface="Century Gothic" panose="020B0502020202020204" pitchFamily="34" charset="0"/>
              </a:rPr>
              <a:t> </a:t>
            </a:r>
            <a:r>
              <a:rPr lang="en-US" sz="1400" dirty="0" smtClean="0">
                <a:latin typeface="Century Gothic" panose="020B0502020202020204" pitchFamily="34" charset="0"/>
              </a:rPr>
              <a:t>Singh - A20491333</a:t>
            </a:r>
            <a:endParaRPr lang="en-US" sz="1400" dirty="0">
              <a:latin typeface="Century Gothic" panose="020B0502020202020204" pitchFamily="34" charset="0"/>
            </a:endParaRPr>
          </a:p>
          <a:p>
            <a:pPr marL="0" indent="0">
              <a:buNone/>
            </a:pPr>
            <a:r>
              <a:rPr lang="en-US" sz="1400" dirty="0">
                <a:latin typeface="Century Gothic" panose="020B0502020202020204" pitchFamily="34" charset="0"/>
              </a:rPr>
              <a:t>Radhika </a:t>
            </a:r>
            <a:r>
              <a:rPr lang="en-US" sz="1400" dirty="0" smtClean="0">
                <a:latin typeface="Century Gothic" panose="020B0502020202020204" pitchFamily="34" charset="0"/>
              </a:rPr>
              <a:t>Malhotra - A20491601</a:t>
            </a:r>
            <a:endParaRPr lang="en-US" sz="1400" dirty="0">
              <a:latin typeface="Century Gothic" panose="020B0502020202020204" pitchFamily="34" charset="0"/>
            </a:endParaRPr>
          </a:p>
          <a:p>
            <a:pPr marL="0" indent="0">
              <a:buNone/>
            </a:pPr>
            <a:r>
              <a:rPr lang="en-US" sz="1400" dirty="0">
                <a:latin typeface="Century Gothic" panose="020B0502020202020204" pitchFamily="34" charset="0"/>
              </a:rPr>
              <a:t>Kandalam </a:t>
            </a:r>
            <a:r>
              <a:rPr lang="en-US" sz="1400" dirty="0" err="1">
                <a:latin typeface="Century Gothic" panose="020B0502020202020204" pitchFamily="34" charset="0"/>
              </a:rPr>
              <a:t>Sai</a:t>
            </a:r>
            <a:r>
              <a:rPr lang="en-US" sz="1400" dirty="0">
                <a:latin typeface="Century Gothic" panose="020B0502020202020204" pitchFamily="34" charset="0"/>
              </a:rPr>
              <a:t> </a:t>
            </a:r>
            <a:r>
              <a:rPr lang="en-US" sz="1400" dirty="0" err="1" smtClean="0">
                <a:latin typeface="Century Gothic" panose="020B0502020202020204" pitchFamily="34" charset="0"/>
              </a:rPr>
              <a:t>Sree</a:t>
            </a:r>
            <a:r>
              <a:rPr lang="en-US" sz="1400" dirty="0" smtClean="0">
                <a:latin typeface="Century Gothic" panose="020B0502020202020204" pitchFamily="34" charset="0"/>
              </a:rPr>
              <a:t> - A20496672</a:t>
            </a:r>
          </a:p>
          <a:p>
            <a:pPr marL="0" indent="0">
              <a:buNone/>
            </a:pPr>
            <a:endParaRPr lang="en-US" sz="1400" dirty="0">
              <a:latin typeface="Century Gothic" panose="020B0502020202020204" pitchFamily="34" charset="0"/>
            </a:endParaRPr>
          </a:p>
          <a:p>
            <a:pPr marL="0" indent="0">
              <a:buNone/>
            </a:pPr>
            <a:r>
              <a:rPr lang="en-US" sz="1400" b="1" dirty="0">
                <a:latin typeface="Century Gothic" panose="020B0502020202020204" pitchFamily="34" charset="0"/>
              </a:rPr>
              <a:t>Professor:</a:t>
            </a:r>
          </a:p>
          <a:p>
            <a:pPr marL="0" indent="0">
              <a:buNone/>
            </a:pPr>
            <a:r>
              <a:rPr lang="en-US" sz="1400" dirty="0">
                <a:latin typeface="Century Gothic" panose="020B0502020202020204" pitchFamily="34" charset="0"/>
              </a:rPr>
              <a:t>Dr. Yan </a:t>
            </a:r>
            <a:r>
              <a:rPr lang="en-US" sz="1400" dirty="0" err="1">
                <a:latin typeface="Century Gothic" panose="020B0502020202020204" pitchFamily="34" charset="0"/>
              </a:rPr>
              <a:t>Yan</a:t>
            </a:r>
            <a:endParaRPr lang="en-US" sz="1400" dirty="0">
              <a:latin typeface="Century Gothic" panose="020B0502020202020204" pitchFamily="34" charset="0"/>
            </a:endParaRPr>
          </a:p>
          <a:p>
            <a:pPr marL="0" indent="0" algn="r">
              <a:buNone/>
            </a:pPr>
            <a:r>
              <a:rPr lang="en-US" sz="1400" dirty="0">
                <a:latin typeface="Century Gothic" panose="020B0502020202020204" pitchFamily="34" charset="0"/>
              </a:rPr>
              <a:t>Department of Computer Science</a:t>
            </a:r>
          </a:p>
          <a:p>
            <a:pPr marL="0" indent="0" algn="r">
              <a:buNone/>
            </a:pPr>
            <a:r>
              <a:rPr lang="en-US" sz="1400" dirty="0">
                <a:latin typeface="Century Gothic" panose="020B0502020202020204" pitchFamily="34" charset="0"/>
              </a:rPr>
              <a:t>Illinois Institute of Technology</a:t>
            </a:r>
          </a:p>
        </p:txBody>
      </p:sp>
      <p:sp>
        <p:nvSpPr>
          <p:cNvPr id="2" name="Title 1"/>
          <p:cNvSpPr>
            <a:spLocks noGrp="1"/>
          </p:cNvSpPr>
          <p:nvPr>
            <p:ph type="title"/>
          </p:nvPr>
        </p:nvSpPr>
        <p:spPr>
          <a:xfrm>
            <a:off x="2392106" y="215757"/>
            <a:ext cx="6283782" cy="1993187"/>
          </a:xfrm>
        </p:spPr>
        <p:txBody>
          <a:bodyPr>
            <a:normAutofit fontScale="90000"/>
          </a:bodyPr>
          <a:lstStyle/>
          <a:p>
            <a:pPr algn="ctr"/>
            <a:r>
              <a:rPr lang="en-IN" dirty="0"/>
              <a:t>ANALYSIS OF</a:t>
            </a:r>
            <a:br>
              <a:rPr lang="en-IN" dirty="0"/>
            </a:br>
            <a:r>
              <a:rPr lang="en-IN" b="1" dirty="0"/>
              <a:t>HUMAN SPEECH &amp; TEXT EMOTION</a:t>
            </a:r>
            <a:r>
              <a:rPr lang="en-IN" dirty="0"/>
              <a:t/>
            </a:r>
            <a:br>
              <a:rPr lang="en-IN" dirty="0"/>
            </a:br>
            <a:r>
              <a:rPr lang="en-IN" dirty="0"/>
              <a:t>USING </a:t>
            </a:r>
            <a:r>
              <a:rPr lang="en-IN" b="1" dirty="0" smtClean="0"/>
              <a:t>CNN</a:t>
            </a:r>
            <a:endParaRPr lang="en-IN" b="1" dirty="0"/>
          </a:p>
        </p:txBody>
      </p:sp>
    </p:spTree>
    <p:extLst>
      <p:ext uri="{BB962C8B-B14F-4D97-AF65-F5344CB8AC3E}">
        <p14:creationId xmlns:p14="http://schemas.microsoft.com/office/powerpoint/2010/main" val="1101633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993900" y="0"/>
            <a:ext cx="7150100" cy="5106128"/>
          </a:xfrm>
          <a:prstGeom prst="rect">
            <a:avLst/>
          </a:prstGeom>
        </p:spPr>
      </p:pic>
    </p:spTree>
    <p:extLst>
      <p:ext uri="{BB962C8B-B14F-4D97-AF65-F5344CB8AC3E}">
        <p14:creationId xmlns:p14="http://schemas.microsoft.com/office/powerpoint/2010/main" val="39901591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2032000" y="0"/>
            <a:ext cx="7111999" cy="5143500"/>
          </a:xfrm>
          <a:prstGeom prst="rect">
            <a:avLst/>
          </a:prstGeom>
        </p:spPr>
      </p:pic>
    </p:spTree>
    <p:extLst>
      <p:ext uri="{BB962C8B-B14F-4D97-AF65-F5344CB8AC3E}">
        <p14:creationId xmlns:p14="http://schemas.microsoft.com/office/powerpoint/2010/main" val="11197962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76450" y="965200"/>
            <a:ext cx="7067550" cy="3238500"/>
          </a:xfrm>
          <a:prstGeom prst="rect">
            <a:avLst/>
          </a:prstGeom>
        </p:spPr>
      </p:pic>
    </p:spTree>
    <p:extLst>
      <p:ext uri="{BB962C8B-B14F-4D97-AF65-F5344CB8AC3E}">
        <p14:creationId xmlns:p14="http://schemas.microsoft.com/office/powerpoint/2010/main" val="26565984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2106" y="129135"/>
            <a:ext cx="6283782" cy="816087"/>
          </a:xfrm>
        </p:spPr>
        <p:txBody>
          <a:bodyPr>
            <a:noAutofit/>
          </a:bodyPr>
          <a:lstStyle/>
          <a:p>
            <a:pPr algn="ctr"/>
            <a:r>
              <a:rPr lang="en-US" sz="2800" dirty="0" smtClean="0">
                <a:latin typeface="Century Gothic" panose="020B0502020202020204" pitchFamily="34" charset="0"/>
              </a:rPr>
              <a:t>Comparison b/w </a:t>
            </a:r>
            <a:br>
              <a:rPr lang="en-US" sz="2800" dirty="0" smtClean="0">
                <a:latin typeface="Century Gothic" panose="020B0502020202020204" pitchFamily="34" charset="0"/>
              </a:rPr>
            </a:br>
            <a:r>
              <a:rPr lang="en-US" sz="2800" dirty="0" smtClean="0">
                <a:latin typeface="Century Gothic" panose="020B0502020202020204" pitchFamily="34" charset="0"/>
              </a:rPr>
              <a:t>Existing and Proposed Model</a:t>
            </a:r>
            <a:endParaRPr lang="en-IN" sz="2800" dirty="0">
              <a:latin typeface="Century Gothic" panose="020B0502020202020204" pitchFamily="34"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10034317"/>
              </p:ext>
            </p:extLst>
          </p:nvPr>
        </p:nvGraphicFramePr>
        <p:xfrm>
          <a:off x="2389188" y="1102418"/>
          <a:ext cx="6305550" cy="3688080"/>
        </p:xfrm>
        <a:graphic>
          <a:graphicData uri="http://schemas.openxmlformats.org/drawingml/2006/table">
            <a:tbl>
              <a:tblPr firstRow="1" bandRow="1">
                <a:tableStyleId>{35758FB7-9AC5-4552-8A53-C91805E547FA}</a:tableStyleId>
              </a:tblPr>
              <a:tblGrid>
                <a:gridCol w="3152775"/>
                <a:gridCol w="3152775"/>
              </a:tblGrid>
              <a:tr h="194524">
                <a:tc>
                  <a:txBody>
                    <a:bodyPr/>
                    <a:lstStyle/>
                    <a:p>
                      <a:pPr algn="ctr"/>
                      <a:r>
                        <a:rPr lang="en-US" sz="1600" dirty="0" smtClean="0">
                          <a:latin typeface="Century Gothic" panose="020B0502020202020204" pitchFamily="34" charset="0"/>
                        </a:rPr>
                        <a:t>EXISTING MODEL</a:t>
                      </a:r>
                      <a:endParaRPr lang="en-IN" sz="1600" dirty="0">
                        <a:latin typeface="Century Gothic" panose="020B0502020202020204" pitchFamily="34" charset="0"/>
                      </a:endParaRPr>
                    </a:p>
                  </a:txBody>
                  <a:tcPr/>
                </a:tc>
                <a:tc>
                  <a:txBody>
                    <a:bodyPr/>
                    <a:lstStyle/>
                    <a:p>
                      <a:pPr algn="ctr"/>
                      <a:r>
                        <a:rPr lang="en-US" sz="1600" dirty="0" smtClean="0">
                          <a:latin typeface="Century Gothic" panose="020B0502020202020204" pitchFamily="34" charset="0"/>
                        </a:rPr>
                        <a:t>PROPOSED MODEL</a:t>
                      </a:r>
                      <a:endParaRPr lang="en-IN" sz="1600" dirty="0">
                        <a:latin typeface="Century Gothic" panose="020B0502020202020204" pitchFamily="34" charset="0"/>
                      </a:endParaRPr>
                    </a:p>
                  </a:txBody>
                  <a:tcPr/>
                </a:tc>
              </a:tr>
              <a:tr h="370840">
                <a:tc>
                  <a:txBody>
                    <a:bodyPr/>
                    <a:lstStyle/>
                    <a:p>
                      <a:pPr algn="ctr"/>
                      <a:r>
                        <a:rPr lang="en-US" sz="1600" dirty="0" smtClean="0">
                          <a:latin typeface="Century Gothic" panose="020B0502020202020204" pitchFamily="34" charset="0"/>
                        </a:rPr>
                        <a:t>Multi-model emotion on IEMOCAP dataset using deep learning.</a:t>
                      </a:r>
                    </a:p>
                    <a:p>
                      <a:pPr algn="ctr"/>
                      <a:endParaRPr lang="en-US" sz="1600" dirty="0" smtClean="0">
                        <a:latin typeface="Century Gothic" panose="020B0502020202020204" pitchFamily="34" charset="0"/>
                      </a:endParaRPr>
                    </a:p>
                    <a:p>
                      <a:pPr algn="ctr"/>
                      <a:r>
                        <a:rPr lang="en-US" sz="1600" b="1" u="sng" dirty="0" smtClean="0">
                          <a:latin typeface="Century Gothic" panose="020B0502020202020204" pitchFamily="34" charset="0"/>
                        </a:rPr>
                        <a:t>Accuracy:</a:t>
                      </a:r>
                      <a:r>
                        <a:rPr lang="en-US" sz="1600" b="1" dirty="0" smtClean="0">
                          <a:latin typeface="Century Gothic" panose="020B0502020202020204" pitchFamily="34" charset="0"/>
                        </a:rPr>
                        <a:t> </a:t>
                      </a:r>
                    </a:p>
                    <a:p>
                      <a:pPr algn="ctr"/>
                      <a:r>
                        <a:rPr lang="en-US" sz="1600" b="0" dirty="0" smtClean="0">
                          <a:latin typeface="Century Gothic" panose="020B0502020202020204" pitchFamily="34" charset="0"/>
                        </a:rPr>
                        <a:t>54 </a:t>
                      </a:r>
                      <a:r>
                        <a:rPr lang="en-US" sz="1600" b="0" dirty="0" smtClean="0">
                          <a:latin typeface="Century Gothic" panose="020B0502020202020204" pitchFamily="34" charset="0"/>
                        </a:rPr>
                        <a:t>- 64.78</a:t>
                      </a:r>
                      <a:r>
                        <a:rPr lang="en-US" sz="1600" b="0" dirty="0" smtClean="0">
                          <a:latin typeface="Century Gothic" panose="020B0502020202020204" pitchFamily="34" charset="0"/>
                        </a:rPr>
                        <a:t>%</a:t>
                      </a:r>
                    </a:p>
                  </a:txBody>
                  <a:tcPr/>
                </a:tc>
                <a:tc>
                  <a:txBody>
                    <a:bodyPr/>
                    <a:lstStyle/>
                    <a:p>
                      <a:pPr algn="ctr"/>
                      <a:r>
                        <a:rPr lang="en-US" sz="1600" dirty="0" smtClean="0">
                          <a:latin typeface="Century Gothic" panose="020B0502020202020204" pitchFamily="34" charset="0"/>
                        </a:rPr>
                        <a:t>Human speech and text emotion recognition using CNN.</a:t>
                      </a:r>
                    </a:p>
                    <a:p>
                      <a:pPr algn="ctr"/>
                      <a:endParaRPr lang="en-US" sz="1600" dirty="0" smtClean="0">
                        <a:latin typeface="Century Gothic" panose="020B0502020202020204" pitchFamily="34" charset="0"/>
                      </a:endParaRPr>
                    </a:p>
                    <a:p>
                      <a:pPr algn="ctr"/>
                      <a:r>
                        <a:rPr lang="en-US" sz="1600" b="1" u="sng" dirty="0" smtClean="0">
                          <a:latin typeface="Century Gothic" panose="020B0502020202020204" pitchFamily="34" charset="0"/>
                        </a:rPr>
                        <a:t>Accuracy:</a:t>
                      </a:r>
                      <a:r>
                        <a:rPr lang="en-US" sz="1600" dirty="0" smtClean="0">
                          <a:latin typeface="Century Gothic" panose="020B0502020202020204" pitchFamily="34" charset="0"/>
                        </a:rPr>
                        <a:t> </a:t>
                      </a:r>
                    </a:p>
                    <a:p>
                      <a:pPr algn="ctr"/>
                      <a:r>
                        <a:rPr lang="en-US" sz="1600" b="0" dirty="0" smtClean="0">
                          <a:latin typeface="Century Gothic" panose="020B0502020202020204" pitchFamily="34" charset="0"/>
                        </a:rPr>
                        <a:t>65 - 75%</a:t>
                      </a:r>
                    </a:p>
                  </a:txBody>
                  <a:tcPr/>
                </a:tc>
              </a:tr>
              <a:tr h="1667839">
                <a:tc>
                  <a:txBody>
                    <a:bodyPr/>
                    <a:lstStyle/>
                    <a:p>
                      <a:pPr algn="ctr"/>
                      <a:r>
                        <a:rPr lang="en-US" sz="1600" dirty="0" smtClean="0">
                          <a:latin typeface="Century Gothic" panose="020B0502020202020204" pitchFamily="34" charset="0"/>
                        </a:rPr>
                        <a:t>Speech emotion recognition with heterogeneous features unification of deep neural network.</a:t>
                      </a:r>
                    </a:p>
                    <a:p>
                      <a:pPr algn="ctr"/>
                      <a:endParaRPr lang="en-US" sz="1600" dirty="0" smtClean="0">
                        <a:latin typeface="Century Gothic" panose="020B0502020202020204" pitchFamily="34" charset="0"/>
                      </a:endParaRPr>
                    </a:p>
                    <a:p>
                      <a:pPr algn="ctr"/>
                      <a:r>
                        <a:rPr lang="en-US" sz="1600" b="1" u="sng" dirty="0" smtClean="0">
                          <a:latin typeface="Century Gothic" panose="020B0502020202020204" pitchFamily="34" charset="0"/>
                        </a:rPr>
                        <a:t>Accuracy:</a:t>
                      </a:r>
                      <a:r>
                        <a:rPr lang="en-US" sz="1600" dirty="0" smtClean="0">
                          <a:latin typeface="Century Gothic" panose="020B0502020202020204" pitchFamily="34" charset="0"/>
                        </a:rPr>
                        <a:t> </a:t>
                      </a:r>
                    </a:p>
                    <a:p>
                      <a:pPr algn="ctr"/>
                      <a:r>
                        <a:rPr lang="en-US" sz="1600" dirty="0" smtClean="0">
                          <a:latin typeface="Century Gothic" panose="020B0502020202020204" pitchFamily="34" charset="0"/>
                        </a:rPr>
                        <a:t>64%</a:t>
                      </a:r>
                      <a:endParaRPr lang="en-IN" sz="1600" dirty="0">
                        <a:latin typeface="Century Gothic" panose="020B0502020202020204" pitchFamily="34" charset="0"/>
                      </a:endParaRPr>
                    </a:p>
                  </a:txBody>
                  <a:tcPr/>
                </a:tc>
                <a:tc>
                  <a:txBody>
                    <a:bodyPr/>
                    <a:lstStyle/>
                    <a:p>
                      <a:pPr algn="ctr"/>
                      <a:r>
                        <a:rPr lang="en-US" sz="1600" dirty="0" smtClean="0">
                          <a:latin typeface="Century Gothic" panose="020B0502020202020204" pitchFamily="34" charset="0"/>
                        </a:rPr>
                        <a:t>Human speech and text emotion recognition using CNN.</a:t>
                      </a:r>
                    </a:p>
                    <a:p>
                      <a:pPr algn="ctr"/>
                      <a:endParaRPr lang="en-US" sz="1600" dirty="0" smtClean="0">
                        <a:latin typeface="Century Gothic" panose="020B0502020202020204" pitchFamily="34" charset="0"/>
                      </a:endParaRPr>
                    </a:p>
                    <a:p>
                      <a:pPr algn="ctr"/>
                      <a:endParaRPr lang="en-US" sz="1600" dirty="0" smtClean="0">
                        <a:latin typeface="Century Gothic" panose="020B0502020202020204" pitchFamily="34" charset="0"/>
                      </a:endParaRPr>
                    </a:p>
                    <a:p>
                      <a:pPr algn="ctr"/>
                      <a:r>
                        <a:rPr lang="en-US" sz="1600" b="1" u="sng" dirty="0" smtClean="0">
                          <a:latin typeface="Century Gothic" panose="020B0502020202020204" pitchFamily="34" charset="0"/>
                        </a:rPr>
                        <a:t>Accuracy:</a:t>
                      </a:r>
                      <a:r>
                        <a:rPr lang="en-US" sz="1600" baseline="0" dirty="0" smtClean="0">
                          <a:latin typeface="Century Gothic" panose="020B0502020202020204" pitchFamily="34" charset="0"/>
                        </a:rPr>
                        <a:t> </a:t>
                      </a:r>
                    </a:p>
                    <a:p>
                      <a:pPr algn="ctr"/>
                      <a:r>
                        <a:rPr lang="en-US" sz="1600" b="0" dirty="0" smtClean="0">
                          <a:latin typeface="Century Gothic" panose="020B0502020202020204" pitchFamily="34" charset="0"/>
                        </a:rPr>
                        <a:t>65%</a:t>
                      </a:r>
                      <a:endParaRPr lang="en-IN" sz="1600" b="0" dirty="0">
                        <a:latin typeface="Century Gothic" panose="020B0502020202020204" pitchFamily="34" charset="0"/>
                      </a:endParaRPr>
                    </a:p>
                  </a:txBody>
                  <a:tcPr/>
                </a:tc>
              </a:tr>
            </a:tbl>
          </a:graphicData>
        </a:graphic>
      </p:graphicFrame>
    </p:spTree>
    <p:extLst>
      <p:ext uri="{BB962C8B-B14F-4D97-AF65-F5344CB8AC3E}">
        <p14:creationId xmlns:p14="http://schemas.microsoft.com/office/powerpoint/2010/main" val="23146301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9238" y="165237"/>
            <a:ext cx="6283782" cy="725349"/>
          </a:xfrm>
        </p:spPr>
        <p:txBody>
          <a:bodyPr/>
          <a:lstStyle/>
          <a:p>
            <a:pPr algn="ctr"/>
            <a:r>
              <a:rPr lang="en-US" dirty="0" smtClean="0">
                <a:latin typeface="Century Gothic" panose="020B0502020202020204" pitchFamily="34" charset="0"/>
              </a:rPr>
              <a:t>Conclusion </a:t>
            </a:r>
            <a:endParaRPr lang="en-IN" dirty="0">
              <a:latin typeface="Century Gothic" panose="020B0502020202020204" pitchFamily="34" charset="0"/>
            </a:endParaRPr>
          </a:p>
        </p:txBody>
      </p:sp>
      <p:sp>
        <p:nvSpPr>
          <p:cNvPr id="3" name="Content Placeholder 2"/>
          <p:cNvSpPr>
            <a:spLocks noGrp="1"/>
          </p:cNvSpPr>
          <p:nvPr>
            <p:ph idx="1"/>
          </p:nvPr>
        </p:nvSpPr>
        <p:spPr>
          <a:xfrm>
            <a:off x="2389238" y="890586"/>
            <a:ext cx="6304935" cy="4252914"/>
          </a:xfrm>
        </p:spPr>
        <p:txBody>
          <a:bodyPr>
            <a:noAutofit/>
          </a:bodyPr>
          <a:lstStyle/>
          <a:p>
            <a:pPr algn="just"/>
            <a:r>
              <a:rPr lang="en-US" sz="1800" dirty="0">
                <a:latin typeface="Century Gothic" panose="020B0502020202020204" pitchFamily="34" charset="0"/>
              </a:rPr>
              <a:t>All the current technologies have become a major part in our life. Every thing is depending on many technologies. Machine Learning and Artificial Intelligence play a major role in our life cycle. Many of the lives are also saved because of these technologies. </a:t>
            </a:r>
            <a:endParaRPr lang="en-US" sz="1800" dirty="0" smtClean="0">
              <a:latin typeface="Century Gothic" panose="020B0502020202020204" pitchFamily="34" charset="0"/>
            </a:endParaRPr>
          </a:p>
          <a:p>
            <a:pPr algn="just"/>
            <a:endParaRPr lang="en-US" sz="1800" dirty="0" smtClean="0">
              <a:latin typeface="Century Gothic" panose="020B0502020202020204" pitchFamily="34" charset="0"/>
            </a:endParaRPr>
          </a:p>
          <a:p>
            <a:pPr algn="just"/>
            <a:r>
              <a:rPr lang="en-US" sz="1800" dirty="0" smtClean="0">
                <a:latin typeface="Century Gothic" panose="020B0502020202020204" pitchFamily="34" charset="0"/>
              </a:rPr>
              <a:t>In </a:t>
            </a:r>
            <a:r>
              <a:rPr lang="en-US" sz="1800" dirty="0">
                <a:latin typeface="Century Gothic" panose="020B0502020202020204" pitchFamily="34" charset="0"/>
              </a:rPr>
              <a:t>this project we tried to work on the major topic currently trending everywhere. We were able to successfully create two deep learning model which when provided with suitable inputs i.e. .wave extension files and .</a:t>
            </a:r>
            <a:r>
              <a:rPr lang="en-US" sz="1800" dirty="0" err="1">
                <a:latin typeface="Century Gothic" panose="020B0502020202020204" pitchFamily="34" charset="0"/>
              </a:rPr>
              <a:t>csv</a:t>
            </a:r>
            <a:r>
              <a:rPr lang="en-US" sz="1800" dirty="0">
                <a:latin typeface="Century Gothic" panose="020B0502020202020204" pitchFamily="34" charset="0"/>
              </a:rPr>
              <a:t> files can classify and </a:t>
            </a:r>
            <a:r>
              <a:rPr lang="en-US" sz="1800" dirty="0" smtClean="0">
                <a:latin typeface="Century Gothic" panose="020B0502020202020204" pitchFamily="34" charset="0"/>
              </a:rPr>
              <a:t>analyze </a:t>
            </a:r>
            <a:r>
              <a:rPr lang="en-US" sz="1800" dirty="0">
                <a:latin typeface="Century Gothic" panose="020B0502020202020204" pitchFamily="34" charset="0"/>
              </a:rPr>
              <a:t>between 7</a:t>
            </a:r>
            <a:r>
              <a:rPr lang="en-US" sz="1800" dirty="0" smtClean="0">
                <a:latin typeface="Century Gothic" panose="020B0502020202020204" pitchFamily="34" charset="0"/>
              </a:rPr>
              <a:t> </a:t>
            </a:r>
            <a:r>
              <a:rPr lang="en-US" sz="1800" dirty="0">
                <a:latin typeface="Century Gothic" panose="020B0502020202020204" pitchFamily="34" charset="0"/>
              </a:rPr>
              <a:t>different emotions viz. calm, angry, surprised, sad, neutral, disgust, happy</a:t>
            </a:r>
            <a:r>
              <a:rPr lang="en-US" sz="1800" dirty="0" smtClean="0">
                <a:latin typeface="Century Gothic" panose="020B0502020202020204" pitchFamily="34" charset="0"/>
              </a:rPr>
              <a:t>. </a:t>
            </a:r>
          </a:p>
        </p:txBody>
      </p:sp>
    </p:spTree>
    <p:extLst>
      <p:ext uri="{BB962C8B-B14F-4D97-AF65-F5344CB8AC3E}">
        <p14:creationId xmlns:p14="http://schemas.microsoft.com/office/powerpoint/2010/main" val="42926719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496" y="893853"/>
            <a:ext cx="6304935" cy="3349375"/>
          </a:xfrm>
        </p:spPr>
        <p:txBody>
          <a:bodyPr>
            <a:normAutofit lnSpcReduction="10000"/>
          </a:bodyPr>
          <a:lstStyle/>
          <a:p>
            <a:pPr algn="just"/>
            <a:r>
              <a:rPr lang="en-US" sz="1800" dirty="0">
                <a:latin typeface="Century Gothic" panose="020B0502020202020204" pitchFamily="34" charset="0"/>
              </a:rPr>
              <a:t>Currently these models are capable of predicting the emotion of voice inputs from a user with an efficient accuracy but a little human effort is required for the preprocessing. We believe that with a more powerful system and a varied dataset the results of these modules can be improved to an extent that they can be implemented in real world problems and evolve into a larger AI. </a:t>
            </a:r>
            <a:endParaRPr lang="en-US" sz="1800" dirty="0" smtClean="0">
              <a:latin typeface="Century Gothic" panose="020B0502020202020204" pitchFamily="34" charset="0"/>
            </a:endParaRPr>
          </a:p>
          <a:p>
            <a:pPr algn="just"/>
            <a:endParaRPr lang="en-US" sz="1800" dirty="0">
              <a:latin typeface="Century Gothic" panose="020B0502020202020204" pitchFamily="34" charset="0"/>
            </a:endParaRPr>
          </a:p>
          <a:p>
            <a:pPr algn="just"/>
            <a:r>
              <a:rPr lang="en-US" sz="1800" dirty="0">
                <a:latin typeface="Century Gothic" panose="020B0502020202020204" pitchFamily="34" charset="0"/>
              </a:rPr>
              <a:t>In the future, we can maybe try to figure out </a:t>
            </a:r>
            <a:r>
              <a:rPr lang="en-US" sz="1800" dirty="0" smtClean="0">
                <a:latin typeface="Century Gothic" panose="020B0502020202020204" pitchFamily="34" charset="0"/>
              </a:rPr>
              <a:t>other algorithms </a:t>
            </a:r>
            <a:r>
              <a:rPr lang="en-US" sz="1800" dirty="0">
                <a:latin typeface="Century Gothic" panose="020B0502020202020204" pitchFamily="34" charset="0"/>
              </a:rPr>
              <a:t>that can provide an accuracy even greater than 80</a:t>
            </a:r>
            <a:r>
              <a:rPr lang="en-US" sz="1800" dirty="0" smtClean="0">
                <a:latin typeface="Century Gothic" panose="020B0502020202020204" pitchFamily="34" charset="0"/>
              </a:rPr>
              <a:t>%.</a:t>
            </a:r>
            <a:endParaRPr lang="en-IN" sz="1800" dirty="0">
              <a:latin typeface="Century Gothic" panose="020B0502020202020204" pitchFamily="34" charset="0"/>
            </a:endParaRPr>
          </a:p>
        </p:txBody>
      </p:sp>
    </p:spTree>
    <p:extLst>
      <p:ext uri="{BB962C8B-B14F-4D97-AF65-F5344CB8AC3E}">
        <p14:creationId xmlns:p14="http://schemas.microsoft.com/office/powerpoint/2010/main" val="28799944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8809" y="0"/>
            <a:ext cx="6283782" cy="725349"/>
          </a:xfrm>
        </p:spPr>
        <p:txBody>
          <a:bodyPr/>
          <a:lstStyle/>
          <a:p>
            <a:pPr algn="ctr"/>
            <a:r>
              <a:rPr lang="en-US" dirty="0" smtClean="0">
                <a:latin typeface="Century Gothic" panose="020B0502020202020204" pitchFamily="34" charset="0"/>
              </a:rPr>
              <a:t>References</a:t>
            </a:r>
            <a:endParaRPr lang="en-IN" dirty="0">
              <a:latin typeface="Century Gothic" panose="020B0502020202020204" pitchFamily="34" charset="0"/>
            </a:endParaRPr>
          </a:p>
        </p:txBody>
      </p:sp>
      <p:sp>
        <p:nvSpPr>
          <p:cNvPr id="3" name="Content Placeholder 2"/>
          <p:cNvSpPr>
            <a:spLocks noGrp="1"/>
          </p:cNvSpPr>
          <p:nvPr>
            <p:ph idx="1"/>
          </p:nvPr>
        </p:nvSpPr>
        <p:spPr>
          <a:xfrm>
            <a:off x="2458809" y="725350"/>
            <a:ext cx="6283782" cy="4075250"/>
          </a:xfrm>
        </p:spPr>
        <p:txBody>
          <a:bodyPr>
            <a:noAutofit/>
          </a:bodyPr>
          <a:lstStyle/>
          <a:p>
            <a:pPr marL="0" indent="0" algn="just">
              <a:buNone/>
            </a:pPr>
            <a:r>
              <a:rPr lang="en-IN" sz="1500" dirty="0">
                <a:latin typeface="Century Gothic" panose="020B0502020202020204" pitchFamily="34" charset="0"/>
              </a:rPr>
              <a:t>[1] B. </a:t>
            </a:r>
            <a:r>
              <a:rPr lang="en-IN" sz="1500" dirty="0" err="1">
                <a:latin typeface="Century Gothic" panose="020B0502020202020204" pitchFamily="34" charset="0"/>
              </a:rPr>
              <a:t>Dasgupta</a:t>
            </a:r>
            <a:r>
              <a:rPr lang="en-IN" sz="1500" dirty="0">
                <a:latin typeface="Century Gothic" panose="020B0502020202020204" pitchFamily="34" charset="0"/>
              </a:rPr>
              <a:t> </a:t>
            </a:r>
            <a:r>
              <a:rPr lang="en-IN" sz="1500" dirty="0" err="1">
                <a:latin typeface="Century Gothic" panose="020B0502020202020204" pitchFamily="34" charset="0"/>
              </a:rPr>
              <a:t>Poorna</a:t>
            </a:r>
            <a:r>
              <a:rPr lang="en-IN" sz="1500" dirty="0">
                <a:latin typeface="Century Gothic" panose="020B0502020202020204" pitchFamily="34" charset="0"/>
              </a:rPr>
              <a:t>, Detection and Analysis of Human Emotions through Voice and Speech Pattern Processing, International Journal of Computer Trends and Technology (IJCTT)– Volume 52 Number 1 October 2017. </a:t>
            </a:r>
            <a:endParaRPr lang="en-IN" sz="1500" dirty="0" smtClean="0">
              <a:latin typeface="Century Gothic" panose="020B0502020202020204" pitchFamily="34" charset="0"/>
            </a:endParaRPr>
          </a:p>
          <a:p>
            <a:pPr marL="0" indent="0" algn="just">
              <a:buNone/>
            </a:pPr>
            <a:r>
              <a:rPr lang="en-IN" sz="1500" dirty="0" smtClean="0">
                <a:latin typeface="Century Gothic" panose="020B0502020202020204" pitchFamily="34" charset="0"/>
              </a:rPr>
              <a:t>[</a:t>
            </a:r>
            <a:r>
              <a:rPr lang="en-IN" sz="1500" dirty="0">
                <a:latin typeface="Century Gothic" panose="020B0502020202020204" pitchFamily="34" charset="0"/>
              </a:rPr>
              <a:t>2] C. </a:t>
            </a:r>
            <a:r>
              <a:rPr lang="en-IN" sz="1500" dirty="0" err="1">
                <a:latin typeface="Century Gothic" panose="020B0502020202020204" pitchFamily="34" charset="0"/>
              </a:rPr>
              <a:t>Hutto</a:t>
            </a:r>
            <a:r>
              <a:rPr lang="en-IN" sz="1500" dirty="0">
                <a:latin typeface="Century Gothic" panose="020B0502020202020204" pitchFamily="34" charset="0"/>
              </a:rPr>
              <a:t>, E. Gilbert "2.3 VADER: A Parsimonious Rule-based Model for Sentiment Analysis of Social Media Text (2015)" published in The International AAAI Conference on Web and Social Media - 2014 </a:t>
            </a:r>
            <a:endParaRPr lang="en-IN" sz="1500" dirty="0" smtClean="0">
              <a:latin typeface="Century Gothic" panose="020B0502020202020204" pitchFamily="34" charset="0"/>
            </a:endParaRPr>
          </a:p>
          <a:p>
            <a:pPr marL="0" indent="0" algn="just">
              <a:buNone/>
            </a:pPr>
            <a:r>
              <a:rPr lang="en-IN" sz="1500" dirty="0" smtClean="0">
                <a:latin typeface="Century Gothic" panose="020B0502020202020204" pitchFamily="34" charset="0"/>
              </a:rPr>
              <a:t>[</a:t>
            </a:r>
            <a:r>
              <a:rPr lang="en-IN" sz="1500" dirty="0">
                <a:latin typeface="Century Gothic" panose="020B0502020202020204" pitchFamily="34" charset="0"/>
              </a:rPr>
              <a:t>3] D. </a:t>
            </a:r>
            <a:r>
              <a:rPr lang="en-IN" sz="1500" dirty="0" err="1">
                <a:latin typeface="Century Gothic" panose="020B0502020202020204" pitchFamily="34" charset="0"/>
              </a:rPr>
              <a:t>Ramalingam</a:t>
            </a:r>
            <a:r>
              <a:rPr lang="en-IN" sz="1500" dirty="0">
                <a:latin typeface="Century Gothic" panose="020B0502020202020204" pitchFamily="34" charset="0"/>
              </a:rPr>
              <a:t>, V. Sharma, P. </a:t>
            </a:r>
            <a:r>
              <a:rPr lang="en-IN" sz="1500" dirty="0" err="1">
                <a:latin typeface="Century Gothic" panose="020B0502020202020204" pitchFamily="34" charset="0"/>
              </a:rPr>
              <a:t>Zar</a:t>
            </a:r>
            <a:r>
              <a:rPr lang="en-IN" sz="1500" dirty="0">
                <a:latin typeface="Century Gothic" panose="020B0502020202020204" pitchFamily="34" charset="0"/>
              </a:rPr>
              <a:t>, "Study of Depression Analysis using Machine Learning Techniques " in International Journal of Innovative Technology and Exploring Engineering (IJITEE )ISSN: 2278-3075, Volume-8, Issue-7C2, May 2019. </a:t>
            </a:r>
            <a:endParaRPr lang="en-IN" sz="1500" dirty="0" smtClean="0">
              <a:latin typeface="Century Gothic" panose="020B0502020202020204" pitchFamily="34" charset="0"/>
            </a:endParaRPr>
          </a:p>
          <a:p>
            <a:pPr marL="0" indent="0" algn="just">
              <a:buNone/>
            </a:pPr>
            <a:r>
              <a:rPr lang="en-IN" sz="1500" dirty="0" smtClean="0">
                <a:latin typeface="Century Gothic" panose="020B0502020202020204" pitchFamily="34" charset="0"/>
              </a:rPr>
              <a:t>[</a:t>
            </a:r>
            <a:r>
              <a:rPr lang="en-IN" sz="1500" dirty="0">
                <a:latin typeface="Century Gothic" panose="020B0502020202020204" pitchFamily="34" charset="0"/>
              </a:rPr>
              <a:t>4] T. </a:t>
            </a:r>
            <a:r>
              <a:rPr lang="en-IN" sz="1500" dirty="0" err="1">
                <a:latin typeface="Century Gothic" panose="020B0502020202020204" pitchFamily="34" charset="0"/>
              </a:rPr>
              <a:t>Pandurangan</a:t>
            </a:r>
            <a:r>
              <a:rPr lang="en-IN" sz="1500" dirty="0">
                <a:latin typeface="Century Gothic" panose="020B0502020202020204" pitchFamily="34" charset="0"/>
              </a:rPr>
              <a:t> , " Emotion Analysis based on Real Time Human Voice Tones " on 2017/06/07 </a:t>
            </a:r>
            <a:endParaRPr lang="en-IN" sz="1500" dirty="0" smtClean="0">
              <a:latin typeface="Century Gothic" panose="020B0502020202020204" pitchFamily="34" charset="0"/>
            </a:endParaRPr>
          </a:p>
          <a:p>
            <a:pPr marL="0" indent="0" algn="just">
              <a:buNone/>
            </a:pPr>
            <a:r>
              <a:rPr lang="en-IN" sz="1500" dirty="0" smtClean="0">
                <a:latin typeface="Century Gothic" panose="020B0502020202020204" pitchFamily="34" charset="0"/>
              </a:rPr>
              <a:t>[</a:t>
            </a:r>
            <a:r>
              <a:rPr lang="en-IN" sz="1500" dirty="0">
                <a:latin typeface="Century Gothic" panose="020B0502020202020204" pitchFamily="34" charset="0"/>
              </a:rPr>
              <a:t>5] Jiang ,Wang , Jin , X. Han and C. Li , " Speech Emotion Recognition with Heterogeneous Feature Unification of Deep Neural Network " in Sensors 2019, 19, 2730; doi:10.3390/s19122730 </a:t>
            </a:r>
            <a:endParaRPr lang="en-IN" sz="1500" dirty="0" smtClean="0">
              <a:latin typeface="Century Gothic" panose="020B0502020202020204" pitchFamily="34" charset="0"/>
            </a:endParaRPr>
          </a:p>
        </p:txBody>
      </p:sp>
    </p:spTree>
    <p:extLst>
      <p:ext uri="{BB962C8B-B14F-4D97-AF65-F5344CB8AC3E}">
        <p14:creationId xmlns:p14="http://schemas.microsoft.com/office/powerpoint/2010/main" val="38004068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89238" y="393700"/>
            <a:ext cx="6304935" cy="4294797"/>
          </a:xfrm>
        </p:spPr>
        <p:txBody>
          <a:bodyPr>
            <a:normAutofit fontScale="92500" lnSpcReduction="10000"/>
          </a:bodyPr>
          <a:lstStyle/>
          <a:p>
            <a:pPr marL="0" indent="0" algn="just">
              <a:buNone/>
            </a:pPr>
            <a:r>
              <a:rPr lang="en-IN" sz="1600" dirty="0">
                <a:latin typeface="Century Gothic" panose="020B0502020202020204" pitchFamily="34" charset="0"/>
              </a:rPr>
              <a:t>[6] S. </a:t>
            </a:r>
            <a:r>
              <a:rPr lang="en-IN" sz="1600" dirty="0" err="1">
                <a:latin typeface="Century Gothic" panose="020B0502020202020204" pitchFamily="34" charset="0"/>
              </a:rPr>
              <a:t>Tripathi</a:t>
            </a:r>
            <a:r>
              <a:rPr lang="en-IN" sz="1600" dirty="0">
                <a:latin typeface="Century Gothic" panose="020B0502020202020204" pitchFamily="34" charset="0"/>
              </a:rPr>
              <a:t>, A. Kumar, A. Ramesh, C. Singh, P. </a:t>
            </a:r>
            <a:r>
              <a:rPr lang="en-IN" sz="1600" dirty="0" err="1">
                <a:latin typeface="Century Gothic" panose="020B0502020202020204" pitchFamily="34" charset="0"/>
              </a:rPr>
              <a:t>Yenigalla</a:t>
            </a:r>
            <a:r>
              <a:rPr lang="en-IN" sz="1600" dirty="0">
                <a:latin typeface="Century Gothic" panose="020B0502020202020204" pitchFamily="34" charset="0"/>
              </a:rPr>
              <a:t> , " Deep Learning based Emotion Recognition System Using Speech Features and Transcriptions" accepted in </a:t>
            </a:r>
            <a:r>
              <a:rPr lang="en-IN" sz="1600" dirty="0" err="1">
                <a:latin typeface="Century Gothic" panose="020B0502020202020204" pitchFamily="34" charset="0"/>
              </a:rPr>
              <a:t>CICLing:International</a:t>
            </a:r>
            <a:r>
              <a:rPr lang="en-IN" sz="1600" dirty="0">
                <a:latin typeface="Century Gothic" panose="020B0502020202020204" pitchFamily="34" charset="0"/>
              </a:rPr>
              <a:t> Conference on Computer Linguistics and Intelligent Text Processing, 2019 </a:t>
            </a:r>
          </a:p>
          <a:p>
            <a:pPr marL="0" indent="0" algn="just">
              <a:buNone/>
            </a:pPr>
            <a:r>
              <a:rPr lang="en-IN" sz="1600" dirty="0">
                <a:latin typeface="Century Gothic" panose="020B0502020202020204" pitchFamily="34" charset="0"/>
              </a:rPr>
              <a:t>[7] S. </a:t>
            </a:r>
            <a:r>
              <a:rPr lang="en-IN" sz="1600" dirty="0" err="1">
                <a:latin typeface="Century Gothic" panose="020B0502020202020204" pitchFamily="34" charset="0"/>
              </a:rPr>
              <a:t>Kamble</a:t>
            </a:r>
            <a:r>
              <a:rPr lang="en-IN" sz="1600" dirty="0">
                <a:latin typeface="Century Gothic" panose="020B0502020202020204" pitchFamily="34" charset="0"/>
              </a:rPr>
              <a:t>, A. Joshi, " Hate Speech Detection from Code-mixed Hindi-English Tweets Using Deep Learning Models" presented in the 15th International Conference on Natural Language Processing (ICON-2018) </a:t>
            </a:r>
          </a:p>
          <a:p>
            <a:pPr marL="0" indent="0" algn="just">
              <a:buNone/>
            </a:pPr>
            <a:r>
              <a:rPr lang="en-IN" sz="1600" dirty="0">
                <a:latin typeface="Century Gothic" panose="020B0502020202020204" pitchFamily="34" charset="0"/>
              </a:rPr>
              <a:t>[8] </a:t>
            </a:r>
            <a:r>
              <a:rPr lang="en-IN" sz="1600" dirty="0" err="1">
                <a:latin typeface="Century Gothic" panose="020B0502020202020204" pitchFamily="34" charset="0"/>
              </a:rPr>
              <a:t>Haoxiang</a:t>
            </a:r>
            <a:r>
              <a:rPr lang="en-IN" sz="1600" dirty="0">
                <a:latin typeface="Century Gothic" panose="020B0502020202020204" pitchFamily="34" charset="0"/>
              </a:rPr>
              <a:t>, Wang. "Emotional Analysis of Bogus Statistics in Social Media." Journal of Ubiquitous Computing and Communication Technologies (UCCT) 2, no. 03 (2020): 178-186. </a:t>
            </a:r>
          </a:p>
          <a:p>
            <a:pPr marL="0" indent="0" algn="just">
              <a:buNone/>
            </a:pPr>
            <a:r>
              <a:rPr lang="en-IN" sz="1600" dirty="0">
                <a:latin typeface="Century Gothic" panose="020B0502020202020204" pitchFamily="34" charset="0"/>
              </a:rPr>
              <a:t>[9] </a:t>
            </a:r>
            <a:r>
              <a:rPr lang="en-IN" sz="1600" dirty="0" err="1">
                <a:latin typeface="Century Gothic" panose="020B0502020202020204" pitchFamily="34" charset="0"/>
              </a:rPr>
              <a:t>Mitra</a:t>
            </a:r>
            <a:r>
              <a:rPr lang="en-IN" sz="1600" dirty="0">
                <a:latin typeface="Century Gothic" panose="020B0502020202020204" pitchFamily="34" charset="0"/>
              </a:rPr>
              <a:t>, </a:t>
            </a:r>
            <a:r>
              <a:rPr lang="en-IN" sz="1600" dirty="0" err="1">
                <a:latin typeface="Century Gothic" panose="020B0502020202020204" pitchFamily="34" charset="0"/>
              </a:rPr>
              <a:t>Ayushi</a:t>
            </a:r>
            <a:r>
              <a:rPr lang="en-IN" sz="1600" dirty="0">
                <a:latin typeface="Century Gothic" panose="020B0502020202020204" pitchFamily="34" charset="0"/>
              </a:rPr>
              <a:t>. "Sentiment Analysis Using Machine Learning Approaches (Lexicon based on movie review dataset)." Journal of Ubiquitous Computing and Communication Technologies (UCCT) 2, no. 03 (2020): 145-152. 46 </a:t>
            </a:r>
          </a:p>
          <a:p>
            <a:pPr marL="0" indent="0" algn="just">
              <a:buNone/>
            </a:pPr>
            <a:r>
              <a:rPr lang="en-IN" sz="1600" dirty="0">
                <a:latin typeface="Century Gothic" panose="020B0502020202020204" pitchFamily="34" charset="0"/>
              </a:rPr>
              <a:t>[10] S. </a:t>
            </a:r>
            <a:r>
              <a:rPr lang="en-IN" sz="1600" dirty="0" err="1">
                <a:latin typeface="Century Gothic" panose="020B0502020202020204" pitchFamily="34" charset="0"/>
              </a:rPr>
              <a:t>Tripathi</a:t>
            </a:r>
            <a:r>
              <a:rPr lang="en-IN" sz="1600" dirty="0">
                <a:latin typeface="Century Gothic" panose="020B0502020202020204" pitchFamily="34" charset="0"/>
              </a:rPr>
              <a:t>, H. </a:t>
            </a:r>
            <a:r>
              <a:rPr lang="en-IN" sz="1600" dirty="0" err="1">
                <a:latin typeface="Century Gothic" panose="020B0502020202020204" pitchFamily="34" charset="0"/>
              </a:rPr>
              <a:t>Beigi,S</a:t>
            </a:r>
            <a:r>
              <a:rPr lang="en-IN" sz="1600" dirty="0">
                <a:latin typeface="Century Gothic" panose="020B0502020202020204" pitchFamily="34" charset="0"/>
              </a:rPr>
              <a:t>. </a:t>
            </a:r>
            <a:r>
              <a:rPr lang="en-IN" sz="1600" dirty="0" err="1">
                <a:latin typeface="Century Gothic" panose="020B0502020202020204" pitchFamily="34" charset="0"/>
              </a:rPr>
              <a:t>Tripathi</a:t>
            </a:r>
            <a:r>
              <a:rPr lang="en-IN" sz="1600" dirty="0">
                <a:latin typeface="Century Gothic" panose="020B0502020202020204" pitchFamily="34" charset="0"/>
              </a:rPr>
              <a:t>, " Multi-Modal Emotion recognition on IEMOCAP Dataset using Deep Learning" arXiv:1804.05788v3;2018</a:t>
            </a:r>
          </a:p>
          <a:p>
            <a:pPr algn="just"/>
            <a:endParaRPr lang="en-IN" sz="1600" dirty="0">
              <a:latin typeface="Century Gothic" panose="020B0502020202020204" pitchFamily="34" charset="0"/>
            </a:endParaRPr>
          </a:p>
        </p:txBody>
      </p:sp>
    </p:spTree>
    <p:extLst>
      <p:ext uri="{BB962C8B-B14F-4D97-AF65-F5344CB8AC3E}">
        <p14:creationId xmlns:p14="http://schemas.microsoft.com/office/powerpoint/2010/main" val="2093144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382D3AF-CFE8-430C-8B87-D605D907184C}"/>
              </a:ext>
            </a:extLst>
          </p:cNvPr>
          <p:cNvSpPr>
            <a:spLocks noGrp="1"/>
          </p:cNvSpPr>
          <p:nvPr>
            <p:ph type="title"/>
          </p:nvPr>
        </p:nvSpPr>
        <p:spPr>
          <a:xfrm>
            <a:off x="2389238" y="139409"/>
            <a:ext cx="6283782" cy="725349"/>
          </a:xfrm>
        </p:spPr>
        <p:txBody>
          <a:bodyPr/>
          <a:lstStyle/>
          <a:p>
            <a:pPr algn="ctr"/>
            <a:r>
              <a:rPr lang="en-US" dirty="0" smtClean="0">
                <a:latin typeface="Century Gothic" panose="020B0502020202020204" pitchFamily="34" charset="0"/>
              </a:rPr>
              <a:t>Motivation</a:t>
            </a:r>
            <a:endParaRPr lang="en-IN" dirty="0">
              <a:latin typeface="Century Gothic" panose="020B0502020202020204" pitchFamily="34" charset="0"/>
            </a:endParaRPr>
          </a:p>
        </p:txBody>
      </p:sp>
      <p:sp>
        <p:nvSpPr>
          <p:cNvPr id="7" name="Content Placeholder 6">
            <a:extLst>
              <a:ext uri="{FF2B5EF4-FFF2-40B4-BE49-F238E27FC236}">
                <a16:creationId xmlns:a16="http://schemas.microsoft.com/office/drawing/2014/main" xmlns="" id="{78C0C062-AB3C-49BE-8B04-01DE05DAE28D}"/>
              </a:ext>
            </a:extLst>
          </p:cNvPr>
          <p:cNvSpPr>
            <a:spLocks noGrp="1"/>
          </p:cNvSpPr>
          <p:nvPr>
            <p:ph idx="1"/>
          </p:nvPr>
        </p:nvSpPr>
        <p:spPr>
          <a:xfrm>
            <a:off x="2378661" y="1315092"/>
            <a:ext cx="6304935" cy="3010328"/>
          </a:xfrm>
        </p:spPr>
        <p:txBody>
          <a:bodyPr>
            <a:normAutofit/>
          </a:bodyPr>
          <a:lstStyle/>
          <a:p>
            <a:pPr algn="just"/>
            <a:r>
              <a:rPr lang="en-US" sz="1600" dirty="0">
                <a:latin typeface="Century Gothic" panose="020B0502020202020204" pitchFamily="34" charset="0"/>
              </a:rPr>
              <a:t>The way humans express their opinion is truly based on the emotions </a:t>
            </a:r>
            <a:r>
              <a:rPr lang="en-US" sz="1600" dirty="0" smtClean="0">
                <a:latin typeface="Century Gothic" panose="020B0502020202020204" pitchFamily="34" charset="0"/>
              </a:rPr>
              <a:t>they carry </a:t>
            </a:r>
            <a:r>
              <a:rPr lang="en-US" sz="1600" dirty="0">
                <a:latin typeface="Century Gothic" panose="020B0502020202020204" pitchFamily="34" charset="0"/>
              </a:rPr>
              <a:t>in day-to-day activities. Human emotions play a vital role in every-one's life. </a:t>
            </a:r>
            <a:endParaRPr lang="en-US" sz="1600" dirty="0" smtClean="0">
              <a:latin typeface="Century Gothic" panose="020B0502020202020204" pitchFamily="34" charset="0"/>
            </a:endParaRPr>
          </a:p>
          <a:p>
            <a:pPr algn="just"/>
            <a:endParaRPr lang="en-US" sz="1600" dirty="0" smtClean="0">
              <a:latin typeface="Century Gothic" panose="020B0502020202020204" pitchFamily="34" charset="0"/>
            </a:endParaRPr>
          </a:p>
          <a:p>
            <a:pPr algn="just"/>
            <a:r>
              <a:rPr lang="en-US" sz="1600" dirty="0" smtClean="0">
                <a:latin typeface="Century Gothic" panose="020B0502020202020204" pitchFamily="34" charset="0"/>
              </a:rPr>
              <a:t>The </a:t>
            </a:r>
            <a:r>
              <a:rPr lang="en-US" sz="1600" dirty="0">
                <a:latin typeface="Century Gothic" panose="020B0502020202020204" pitchFamily="34" charset="0"/>
              </a:rPr>
              <a:t>communication among different aspects depends on their </a:t>
            </a:r>
            <a:r>
              <a:rPr lang="en-US" sz="1600" dirty="0" smtClean="0">
                <a:latin typeface="Century Gothic" panose="020B0502020202020204" pitchFamily="34" charset="0"/>
              </a:rPr>
              <a:t>emotions </a:t>
            </a:r>
            <a:r>
              <a:rPr lang="en-US" sz="1600" dirty="0">
                <a:latin typeface="Century Gothic" panose="020B0502020202020204" pitchFamily="34" charset="0"/>
              </a:rPr>
              <a:t>and the way they are conveying them</a:t>
            </a:r>
            <a:r>
              <a:rPr lang="en-US" sz="1600" dirty="0" smtClean="0">
                <a:latin typeface="Century Gothic" panose="020B0502020202020204" pitchFamily="34" charset="0"/>
              </a:rPr>
              <a:t>. These </a:t>
            </a:r>
            <a:r>
              <a:rPr lang="en-US" sz="1600" dirty="0">
                <a:latin typeface="Century Gothic" panose="020B0502020202020204" pitchFamily="34" charset="0"/>
              </a:rPr>
              <a:t>emotions in any sort </a:t>
            </a:r>
            <a:r>
              <a:rPr lang="en-US" sz="1600" dirty="0" smtClean="0">
                <a:latin typeface="Century Gothic" panose="020B0502020202020204" pitchFamily="34" charset="0"/>
              </a:rPr>
              <a:t>of communication </a:t>
            </a:r>
            <a:r>
              <a:rPr lang="en-US" sz="1600" dirty="0">
                <a:latin typeface="Century Gothic" panose="020B0502020202020204" pitchFamily="34" charset="0"/>
              </a:rPr>
              <a:t>can be detected using several factors such as sound </a:t>
            </a:r>
            <a:r>
              <a:rPr lang="en-US" sz="1600" dirty="0" smtClean="0">
                <a:latin typeface="Century Gothic" panose="020B0502020202020204" pitchFamily="34" charset="0"/>
              </a:rPr>
              <a:t>pressure level(SPL</a:t>
            </a:r>
            <a:r>
              <a:rPr lang="en-US" sz="1600" dirty="0">
                <a:latin typeface="Century Gothic" panose="020B0502020202020204" pitchFamily="34" charset="0"/>
              </a:rPr>
              <a:t>), pitch, tone, timbre and time gap between every word. </a:t>
            </a:r>
            <a:endParaRPr lang="en-US" sz="1600" dirty="0" smtClean="0">
              <a:latin typeface="Century Gothic" panose="020B0502020202020204" pitchFamily="34" charset="0"/>
            </a:endParaRPr>
          </a:p>
        </p:txBody>
      </p:sp>
    </p:spTree>
    <p:extLst>
      <p:ext uri="{BB962C8B-B14F-4D97-AF65-F5344CB8AC3E}">
        <p14:creationId xmlns:p14="http://schemas.microsoft.com/office/powerpoint/2010/main" val="978915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NGRY">
            <a:hlinkClick r:id="" action="ppaction://media"/>
          </p:cNvPr>
          <p:cNvPicPr>
            <a:picLocks noGrp="1" noChangeAspect="1"/>
          </p:cNvPicPr>
          <p:nvPr>
            <p:ph idx="1"/>
            <a:audioFile r:link="rId2"/>
            <p:extLst>
              <p:ext uri="{DAA4B4D4-6D71-4841-9C94-3DE7FCFB9230}">
                <p14:media xmlns:p14="http://schemas.microsoft.com/office/powerpoint/2010/main" r:embed="rId1"/>
              </p:ext>
            </p:extLst>
          </p:nvPr>
        </p:nvPicPr>
        <p:blipFill>
          <a:blip r:embed="rId6"/>
          <a:stretch>
            <a:fillRect/>
          </a:stretch>
        </p:blipFill>
        <p:spPr>
          <a:xfrm>
            <a:off x="2013736" y="4533900"/>
            <a:ext cx="609600" cy="609600"/>
          </a:xfrm>
        </p:spPr>
      </p:pic>
      <p:pic>
        <p:nvPicPr>
          <p:cNvPr id="7" name="CALM">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8066288" y="4533900"/>
            <a:ext cx="609600" cy="609600"/>
          </a:xfrm>
          <a:prstGeom prst="rect">
            <a:avLst/>
          </a:prstGeom>
        </p:spPr>
      </p:pic>
      <p:sp>
        <p:nvSpPr>
          <p:cNvPr id="12" name="TextBox 11"/>
          <p:cNvSpPr txBox="1"/>
          <p:nvPr/>
        </p:nvSpPr>
        <p:spPr>
          <a:xfrm>
            <a:off x="2013736" y="410966"/>
            <a:ext cx="6662152" cy="3785652"/>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smtClean="0">
                <a:solidFill>
                  <a:srgbClr val="002060"/>
                </a:solidFill>
                <a:latin typeface="Century Gothic" panose="020B0502020202020204" pitchFamily="34" charset="0"/>
              </a:rPr>
              <a:t>Sentiment </a:t>
            </a:r>
            <a:r>
              <a:rPr lang="en-US" sz="1600" dirty="0">
                <a:solidFill>
                  <a:srgbClr val="002060"/>
                </a:solidFill>
                <a:latin typeface="Century Gothic" panose="020B0502020202020204" pitchFamily="34" charset="0"/>
              </a:rPr>
              <a:t>analysis is a powerful marketing tool that </a:t>
            </a:r>
            <a:r>
              <a:rPr lang="en-US" sz="1600" b="1" dirty="0">
                <a:solidFill>
                  <a:srgbClr val="002060"/>
                </a:solidFill>
                <a:latin typeface="Century Gothic" panose="020B0502020202020204" pitchFamily="34" charset="0"/>
              </a:rPr>
              <a:t>enables product managers to understand customer emotions in their marketing campaigns</a:t>
            </a:r>
            <a:r>
              <a:rPr lang="en-US" sz="1600" dirty="0">
                <a:solidFill>
                  <a:srgbClr val="002060"/>
                </a:solidFill>
                <a:latin typeface="Century Gothic" panose="020B0502020202020204" pitchFamily="34" charset="0"/>
              </a:rPr>
              <a:t>. It is an important factor when it comes to product and brand recognition, customer loyalty, customer satisfaction, advertising and promotion's success, and product </a:t>
            </a:r>
            <a:r>
              <a:rPr lang="en-US" sz="1600" dirty="0" smtClean="0">
                <a:solidFill>
                  <a:srgbClr val="002060"/>
                </a:solidFill>
                <a:latin typeface="Century Gothic" panose="020B0502020202020204" pitchFamily="34" charset="0"/>
              </a:rPr>
              <a:t>acceptance.</a:t>
            </a:r>
          </a:p>
          <a:p>
            <a:pPr marL="285750" indent="-285750" algn="just">
              <a:buFont typeface="Arial" panose="020B0604020202020204" pitchFamily="34" charset="0"/>
              <a:buChar char="•"/>
            </a:pPr>
            <a:endParaRPr lang="en-US" sz="1600" dirty="0" smtClean="0">
              <a:solidFill>
                <a:srgbClr val="002060"/>
              </a:solidFill>
              <a:latin typeface="Century Gothic" panose="020B0502020202020204" pitchFamily="34" charset="0"/>
            </a:endParaRPr>
          </a:p>
          <a:p>
            <a:pPr marL="285750" indent="-285750" algn="just">
              <a:buFont typeface="Arial" panose="020B0604020202020204" pitchFamily="34" charset="0"/>
              <a:buChar char="•"/>
            </a:pPr>
            <a:r>
              <a:rPr lang="en-US" sz="1600" dirty="0" smtClean="0">
                <a:solidFill>
                  <a:srgbClr val="002060"/>
                </a:solidFill>
                <a:latin typeface="Century Gothic" panose="020B0502020202020204" pitchFamily="34" charset="0"/>
              </a:rPr>
              <a:t>As we can see here, we provide samples of two text samples and 2 speech samples, to help understand these different sentiments (as provided to our models for training and later for testing).</a:t>
            </a:r>
          </a:p>
          <a:p>
            <a:pPr marL="285750" indent="-285750" algn="just">
              <a:buFont typeface="Arial" panose="020B0604020202020204" pitchFamily="34" charset="0"/>
              <a:buChar char="•"/>
            </a:pPr>
            <a:endParaRPr lang="en-US" sz="1600" dirty="0" smtClean="0">
              <a:solidFill>
                <a:srgbClr val="002060"/>
              </a:solidFill>
              <a:latin typeface="Century Gothic" panose="020B0502020202020204" pitchFamily="34" charset="0"/>
            </a:endParaRPr>
          </a:p>
          <a:p>
            <a:pPr marL="285750" indent="-285750" algn="just">
              <a:buFont typeface="Arial" panose="020B0604020202020204" pitchFamily="34" charset="0"/>
              <a:buChar char="•"/>
            </a:pPr>
            <a:endParaRPr lang="en-US" sz="1600" dirty="0">
              <a:solidFill>
                <a:srgbClr val="002060"/>
              </a:solidFill>
              <a:latin typeface="Century Gothic" panose="020B0502020202020204" pitchFamily="34" charset="0"/>
            </a:endParaRPr>
          </a:p>
          <a:p>
            <a:pPr marL="285750" indent="-285750" algn="just">
              <a:buFont typeface="Wingdings" panose="05000000000000000000" pitchFamily="2" charset="2"/>
              <a:buChar char="ü"/>
            </a:pPr>
            <a:r>
              <a:rPr lang="en-US" sz="1600" dirty="0" smtClean="0">
                <a:solidFill>
                  <a:srgbClr val="002060"/>
                </a:solidFill>
                <a:latin typeface="Century Gothic" panose="020B0502020202020204" pitchFamily="34" charset="0"/>
              </a:rPr>
              <a:t>Oh my God, he’s lost it. He’s totally lost it. – (Negative Emotion)</a:t>
            </a:r>
          </a:p>
          <a:p>
            <a:pPr marL="285750" indent="-285750" algn="just">
              <a:buFont typeface="Wingdings" panose="05000000000000000000" pitchFamily="2" charset="2"/>
              <a:buChar char="ü"/>
            </a:pPr>
            <a:r>
              <a:rPr lang="en-US" sz="1600" dirty="0" smtClean="0">
                <a:solidFill>
                  <a:srgbClr val="002060"/>
                </a:solidFill>
                <a:latin typeface="Century Gothic" panose="020B0502020202020204" pitchFamily="34" charset="0"/>
              </a:rPr>
              <a:t>This is amazing. – (Positive Emotion)</a:t>
            </a:r>
          </a:p>
        </p:txBody>
      </p:sp>
    </p:spTree>
    <p:extLst>
      <p:ext uri="{BB962C8B-B14F-4D97-AF65-F5344CB8AC3E}">
        <p14:creationId xmlns:p14="http://schemas.microsoft.com/office/powerpoint/2010/main" val="39594693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117"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306" fill="hold"/>
                                        <p:tgtEl>
                                          <p:spTgt spid="7"/>
                                        </p:tgtEl>
                                      </p:cBhvr>
                                    </p:cmd>
                                  </p:childTnLst>
                                </p:cTn>
                              </p:par>
                            </p:childTnLst>
                          </p:cTn>
                        </p:par>
                      </p:childTnLst>
                    </p:cTn>
                  </p:par>
                </p:childTnLst>
              </p:cTn>
              <p:nextCondLst>
                <p:cond evt="onClick" delay="0">
                  <p:tgtEl>
                    <p:spTgt spid="7"/>
                  </p:tgtEl>
                </p:cond>
              </p:nextCondLst>
            </p:seq>
            <p:audio>
              <p:cMediaNode vol="80000">
                <p:cTn id="13"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17319" y="1119883"/>
            <a:ext cx="6304935" cy="3010328"/>
          </a:xfrm>
        </p:spPr>
        <p:txBody>
          <a:bodyPr>
            <a:normAutofit/>
          </a:bodyPr>
          <a:lstStyle/>
          <a:p>
            <a:pPr algn="just"/>
            <a:r>
              <a:rPr lang="en-US" sz="1600" dirty="0">
                <a:latin typeface="Century Gothic" panose="020B0502020202020204" pitchFamily="34" charset="0"/>
              </a:rPr>
              <a:t>The main aspect that can be used to detect emotion utilizes a gold </a:t>
            </a:r>
            <a:r>
              <a:rPr lang="en-US" sz="1600" dirty="0" smtClean="0">
                <a:latin typeface="Century Gothic" panose="020B0502020202020204" pitchFamily="34" charset="0"/>
              </a:rPr>
              <a:t>standard (great or excellent example of it’s kind) </a:t>
            </a:r>
            <a:r>
              <a:rPr lang="en-US" sz="1600" dirty="0">
                <a:latin typeface="Century Gothic" panose="020B0502020202020204" pitchFamily="34" charset="0"/>
              </a:rPr>
              <a:t>of list of features that can be defined from human experts who are consistent in their speech</a:t>
            </a:r>
            <a:r>
              <a:rPr lang="en-US" sz="1600" dirty="0" smtClean="0">
                <a:latin typeface="Century Gothic" panose="020B0502020202020204" pitchFamily="34" charset="0"/>
              </a:rPr>
              <a:t>.</a:t>
            </a:r>
          </a:p>
          <a:p>
            <a:pPr algn="just"/>
            <a:endParaRPr lang="en-US" sz="1600" dirty="0" smtClean="0">
              <a:latin typeface="Century Gothic" panose="020B0502020202020204" pitchFamily="34" charset="0"/>
            </a:endParaRPr>
          </a:p>
          <a:p>
            <a:pPr algn="just"/>
            <a:endParaRPr lang="en-US" sz="1600" dirty="0" smtClean="0">
              <a:latin typeface="Century Gothic" panose="020B0502020202020204" pitchFamily="34" charset="0"/>
            </a:endParaRPr>
          </a:p>
          <a:p>
            <a:pPr algn="just"/>
            <a:r>
              <a:rPr lang="en-US" sz="1600" dirty="0" smtClean="0">
                <a:latin typeface="Century Gothic" panose="020B0502020202020204" pitchFamily="34" charset="0"/>
              </a:rPr>
              <a:t>Analyzing </a:t>
            </a:r>
            <a:r>
              <a:rPr lang="en-US" sz="1600" dirty="0">
                <a:latin typeface="Century Gothic" panose="020B0502020202020204" pitchFamily="34" charset="0"/>
              </a:rPr>
              <a:t>the emotion has different applications. The </a:t>
            </a:r>
            <a:r>
              <a:rPr lang="en-US" sz="1600" dirty="0" smtClean="0">
                <a:latin typeface="Century Gothic" panose="020B0502020202020204" pitchFamily="34" charset="0"/>
              </a:rPr>
              <a:t>applications can </a:t>
            </a:r>
            <a:r>
              <a:rPr lang="en-US" sz="1600" dirty="0">
                <a:latin typeface="Century Gothic" panose="020B0502020202020204" pitchFamily="34" charset="0"/>
              </a:rPr>
              <a:t>be improvised by considering modes of data which is used in </a:t>
            </a:r>
            <a:r>
              <a:rPr lang="en-US" sz="1600" dirty="0" smtClean="0">
                <a:latin typeface="Century Gothic" panose="020B0502020202020204" pitchFamily="34" charset="0"/>
              </a:rPr>
              <a:t>emotional analysis </a:t>
            </a:r>
            <a:r>
              <a:rPr lang="en-US" sz="1600" dirty="0">
                <a:latin typeface="Century Gothic" panose="020B0502020202020204" pitchFamily="34" charset="0"/>
              </a:rPr>
              <a:t>should not have any restrictions to detection either speech or </a:t>
            </a:r>
            <a:r>
              <a:rPr lang="en-US" sz="1600" dirty="0" smtClean="0">
                <a:latin typeface="Century Gothic" panose="020B0502020202020204" pitchFamily="34" charset="0"/>
              </a:rPr>
              <a:t>text</a:t>
            </a:r>
            <a:r>
              <a:rPr lang="en-US" sz="1600" dirty="0">
                <a:latin typeface="Century Gothic" panose="020B0502020202020204" pitchFamily="34" charset="0"/>
              </a:rPr>
              <a:t>.</a:t>
            </a:r>
            <a:endParaRPr lang="en-US" sz="1600" dirty="0" smtClean="0">
              <a:latin typeface="Century Gothic" panose="020B0502020202020204" pitchFamily="34" charset="0"/>
            </a:endParaRPr>
          </a:p>
        </p:txBody>
      </p:sp>
    </p:spTree>
    <p:extLst>
      <p:ext uri="{BB962C8B-B14F-4D97-AF65-F5344CB8AC3E}">
        <p14:creationId xmlns:p14="http://schemas.microsoft.com/office/powerpoint/2010/main" val="1221963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9238" y="190779"/>
            <a:ext cx="6283782" cy="725349"/>
          </a:xfrm>
        </p:spPr>
        <p:txBody>
          <a:bodyPr/>
          <a:lstStyle/>
          <a:p>
            <a:pPr algn="ctr"/>
            <a:r>
              <a:rPr lang="en-US" dirty="0" smtClean="0">
                <a:latin typeface="Century Gothic" panose="020B0502020202020204" pitchFamily="34" charset="0"/>
              </a:rPr>
              <a:t>Problem Description</a:t>
            </a:r>
            <a:endParaRPr lang="en-IN" dirty="0">
              <a:latin typeface="Century Gothic" panose="020B0502020202020204" pitchFamily="34" charset="0"/>
            </a:endParaRPr>
          </a:p>
        </p:txBody>
      </p:sp>
      <p:sp>
        <p:nvSpPr>
          <p:cNvPr id="3" name="Content Placeholder 2"/>
          <p:cNvSpPr>
            <a:spLocks noGrp="1"/>
          </p:cNvSpPr>
          <p:nvPr>
            <p:ph idx="1"/>
          </p:nvPr>
        </p:nvSpPr>
        <p:spPr>
          <a:xfrm>
            <a:off x="2378661" y="1231900"/>
            <a:ext cx="6304935" cy="3556000"/>
          </a:xfrm>
        </p:spPr>
        <p:txBody>
          <a:bodyPr>
            <a:noAutofit/>
          </a:bodyPr>
          <a:lstStyle/>
          <a:p>
            <a:pPr algn="just"/>
            <a:r>
              <a:rPr lang="en-US" sz="1800" dirty="0">
                <a:latin typeface="Century Gothic" panose="020B0502020202020204" pitchFamily="34" charset="0"/>
              </a:rPr>
              <a:t>We have the ability to investigate textual content and speech </a:t>
            </a:r>
            <a:r>
              <a:rPr lang="en-US" sz="1800" dirty="0" smtClean="0">
                <a:latin typeface="Century Gothic" panose="020B0502020202020204" pitchFamily="34" charset="0"/>
              </a:rPr>
              <a:t>to understand </a:t>
            </a:r>
            <a:r>
              <a:rPr lang="en-US" sz="1800" dirty="0">
                <a:latin typeface="Century Gothic" panose="020B0502020202020204" pitchFamily="34" charset="0"/>
              </a:rPr>
              <a:t>feelings can result in advanced programs. </a:t>
            </a:r>
            <a:endParaRPr lang="en-US" sz="1800" dirty="0" smtClean="0">
              <a:latin typeface="Century Gothic" panose="020B0502020202020204" pitchFamily="34" charset="0"/>
            </a:endParaRPr>
          </a:p>
          <a:p>
            <a:pPr marL="0" indent="0" algn="just">
              <a:buNone/>
            </a:pPr>
            <a:endParaRPr lang="en-US" sz="1800" dirty="0" smtClean="0">
              <a:latin typeface="Century Gothic" panose="020B0502020202020204" pitchFamily="34" charset="0"/>
            </a:endParaRPr>
          </a:p>
          <a:p>
            <a:pPr algn="just"/>
            <a:r>
              <a:rPr lang="en-US" sz="1800" dirty="0" smtClean="0">
                <a:latin typeface="Century Gothic" panose="020B0502020202020204" pitchFamily="34" charset="0"/>
              </a:rPr>
              <a:t>We </a:t>
            </a:r>
            <a:r>
              <a:rPr lang="en-US" sz="1800" dirty="0">
                <a:latin typeface="Century Gothic" panose="020B0502020202020204" pitchFamily="34" charset="0"/>
              </a:rPr>
              <a:t>are </a:t>
            </a:r>
            <a:r>
              <a:rPr lang="en-US" sz="1800" dirty="0" smtClean="0">
                <a:latin typeface="Century Gothic" panose="020B0502020202020204" pitchFamily="34" charset="0"/>
              </a:rPr>
              <a:t>taking into </a:t>
            </a:r>
            <a:r>
              <a:rPr lang="en-US" sz="1800" dirty="0">
                <a:latin typeface="Century Gothic" panose="020B0502020202020204" pitchFamily="34" charset="0"/>
              </a:rPr>
              <a:t>consideration the previous activities or researches that took place so as </a:t>
            </a:r>
            <a:r>
              <a:rPr lang="en-US" sz="1800" dirty="0" smtClean="0">
                <a:latin typeface="Century Gothic" panose="020B0502020202020204" pitchFamily="34" charset="0"/>
              </a:rPr>
              <a:t>to create </a:t>
            </a:r>
            <a:r>
              <a:rPr lang="en-US" sz="1800" dirty="0">
                <a:latin typeface="Century Gothic" panose="020B0502020202020204" pitchFamily="34" charset="0"/>
              </a:rPr>
              <a:t>a model with better detection activities. </a:t>
            </a:r>
            <a:endParaRPr lang="en-US" sz="1800" dirty="0" smtClean="0">
              <a:latin typeface="Century Gothic" panose="020B0502020202020204" pitchFamily="34" charset="0"/>
            </a:endParaRPr>
          </a:p>
          <a:p>
            <a:pPr algn="just"/>
            <a:endParaRPr lang="en-US" sz="1800" dirty="0" smtClean="0">
              <a:latin typeface="Century Gothic" panose="020B0502020202020204" pitchFamily="34" charset="0"/>
            </a:endParaRPr>
          </a:p>
          <a:p>
            <a:pPr algn="just"/>
            <a:r>
              <a:rPr lang="en-US" sz="1800" dirty="0" smtClean="0">
                <a:latin typeface="Century Gothic" panose="020B0502020202020204" pitchFamily="34" charset="0"/>
              </a:rPr>
              <a:t>We’ve tried to </a:t>
            </a:r>
            <a:r>
              <a:rPr lang="en-US" sz="1800" dirty="0">
                <a:latin typeface="Century Gothic" panose="020B0502020202020204" pitchFamily="34" charset="0"/>
              </a:rPr>
              <a:t>use a module technique that investigates speech </a:t>
            </a:r>
            <a:r>
              <a:rPr lang="en-US" sz="1800" dirty="0" smtClean="0">
                <a:latin typeface="Century Gothic" panose="020B0502020202020204" pitchFamily="34" charset="0"/>
              </a:rPr>
              <a:t>content</a:t>
            </a:r>
            <a:r>
              <a:rPr lang="en-US" sz="1800" dirty="0">
                <a:latin typeface="Century Gothic" panose="020B0502020202020204" pitchFamily="34" charset="0"/>
              </a:rPr>
              <a:t>, i.e., </a:t>
            </a:r>
            <a:r>
              <a:rPr lang="en-US" sz="1800" dirty="0" smtClean="0">
                <a:latin typeface="Century Gothic" panose="020B0502020202020204" pitchFamily="34" charset="0"/>
              </a:rPr>
              <a:t>samples </a:t>
            </a:r>
            <a:r>
              <a:rPr lang="en-US" sz="1800" dirty="0">
                <a:latin typeface="Century Gothic" panose="020B0502020202020204" pitchFamily="34" charset="0"/>
              </a:rPr>
              <a:t>one after the other, and detect emotional levels</a:t>
            </a:r>
            <a:r>
              <a:rPr lang="en-US" sz="1800" dirty="0" smtClean="0">
                <a:latin typeface="Century Gothic" panose="020B0502020202020204" pitchFamily="34" charset="0"/>
              </a:rPr>
              <a:t>. </a:t>
            </a:r>
          </a:p>
        </p:txBody>
      </p:sp>
    </p:spTree>
    <p:extLst>
      <p:ext uri="{BB962C8B-B14F-4D97-AF65-F5344CB8AC3E}">
        <p14:creationId xmlns:p14="http://schemas.microsoft.com/office/powerpoint/2010/main" val="1090975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37867" y="1469204"/>
            <a:ext cx="6304935" cy="2547991"/>
          </a:xfrm>
        </p:spPr>
        <p:txBody>
          <a:bodyPr>
            <a:noAutofit/>
          </a:bodyPr>
          <a:lstStyle/>
          <a:p>
            <a:pPr algn="just"/>
            <a:r>
              <a:rPr lang="en-US" sz="2000" dirty="0">
                <a:latin typeface="Century Gothic" panose="020B0502020202020204" pitchFamily="34" charset="0"/>
              </a:rPr>
              <a:t>To implement the stated module from input with special processing techniques for speech and textual information, a one-directional Convolutional Neural Network (CNN) is used. </a:t>
            </a:r>
            <a:endParaRPr lang="en-US" sz="2000" dirty="0" smtClean="0">
              <a:latin typeface="Century Gothic" panose="020B0502020202020204" pitchFamily="34" charset="0"/>
            </a:endParaRPr>
          </a:p>
          <a:p>
            <a:pPr algn="just"/>
            <a:endParaRPr lang="en-US" sz="2000" dirty="0">
              <a:latin typeface="Century Gothic" panose="020B0502020202020204" pitchFamily="34" charset="0"/>
            </a:endParaRPr>
          </a:p>
          <a:p>
            <a:pPr algn="just"/>
            <a:r>
              <a:rPr lang="en-US" sz="2000" dirty="0">
                <a:latin typeface="Century Gothic" panose="020B0502020202020204" pitchFamily="34" charset="0"/>
              </a:rPr>
              <a:t>We use </a:t>
            </a:r>
            <a:r>
              <a:rPr lang="en-US" sz="2000" dirty="0" smtClean="0">
                <a:latin typeface="Century Gothic" panose="020B0502020202020204" pitchFamily="34" charset="0"/>
              </a:rPr>
              <a:t>samples from datasets </a:t>
            </a:r>
            <a:r>
              <a:rPr lang="en-US" sz="2000" dirty="0">
                <a:latin typeface="Century Gothic" panose="020B0502020202020204" pitchFamily="34" charset="0"/>
              </a:rPr>
              <a:t>called IEMOCAP and </a:t>
            </a:r>
            <a:r>
              <a:rPr lang="en-US" sz="2000" dirty="0" smtClean="0">
                <a:latin typeface="Century Gothic" panose="020B0502020202020204" pitchFamily="34" charset="0"/>
              </a:rPr>
              <a:t>REVDES </a:t>
            </a:r>
            <a:r>
              <a:rPr lang="en-US" sz="2000" dirty="0">
                <a:latin typeface="Century Gothic" panose="020B0502020202020204" pitchFamily="34" charset="0"/>
              </a:rPr>
              <a:t>to train and improve the quality of detection. </a:t>
            </a:r>
            <a:endParaRPr lang="en-US" sz="2000" dirty="0" smtClean="0">
              <a:latin typeface="Century Gothic" panose="020B0502020202020204" pitchFamily="34" charset="0"/>
            </a:endParaRPr>
          </a:p>
        </p:txBody>
      </p:sp>
    </p:spTree>
    <p:extLst>
      <p:ext uri="{BB962C8B-B14F-4D97-AF65-F5344CB8AC3E}">
        <p14:creationId xmlns:p14="http://schemas.microsoft.com/office/powerpoint/2010/main" val="1462032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89238" y="946952"/>
            <a:ext cx="6304935" cy="3152437"/>
          </a:xfrm>
        </p:spPr>
        <p:txBody>
          <a:bodyPr>
            <a:normAutofit lnSpcReduction="10000"/>
          </a:bodyPr>
          <a:lstStyle/>
          <a:p>
            <a:pPr algn="just"/>
            <a:r>
              <a:rPr lang="en-US" sz="2000" dirty="0">
                <a:latin typeface="Century Gothic" panose="020B0502020202020204" pitchFamily="34" charset="0"/>
              </a:rPr>
              <a:t>This task presently aims at distinguishing among </a:t>
            </a:r>
            <a:r>
              <a:rPr lang="en-US" sz="2000" dirty="0" smtClean="0">
                <a:latin typeface="Century Gothic" panose="020B0502020202020204" pitchFamily="34" charset="0"/>
              </a:rPr>
              <a:t>eight </a:t>
            </a:r>
            <a:r>
              <a:rPr lang="en-US" sz="2000" dirty="0">
                <a:latin typeface="Century Gothic" panose="020B0502020202020204" pitchFamily="34" charset="0"/>
              </a:rPr>
              <a:t>exclusive forms of feelings which can be correctly carried out for marketing analysis purposes </a:t>
            </a:r>
            <a:r>
              <a:rPr lang="en-US" sz="2000" dirty="0" smtClean="0">
                <a:latin typeface="Century Gothic" panose="020B0502020202020204" pitchFamily="34" charset="0"/>
              </a:rPr>
              <a:t>or assistive </a:t>
            </a:r>
            <a:r>
              <a:rPr lang="en-US" sz="2000" dirty="0">
                <a:latin typeface="Century Gothic" panose="020B0502020202020204" pitchFamily="34" charset="0"/>
              </a:rPr>
              <a:t>generation consisting of chat </a:t>
            </a:r>
            <a:r>
              <a:rPr lang="en-US" sz="2000" dirty="0" smtClean="0">
                <a:latin typeface="Century Gothic" panose="020B0502020202020204" pitchFamily="34" charset="0"/>
              </a:rPr>
              <a:t>bots, to </a:t>
            </a:r>
            <a:r>
              <a:rPr lang="en-US" sz="2000" dirty="0">
                <a:latin typeface="Century Gothic" panose="020B0502020202020204" pitchFamily="34" charset="0"/>
              </a:rPr>
              <a:t>offer a far extra natural and customized approach to a response</a:t>
            </a:r>
            <a:r>
              <a:rPr lang="en-US" sz="2000" dirty="0" smtClean="0">
                <a:latin typeface="Century Gothic" panose="020B0502020202020204" pitchFamily="34" charset="0"/>
              </a:rPr>
              <a:t>.</a:t>
            </a:r>
          </a:p>
          <a:p>
            <a:pPr algn="just"/>
            <a:endParaRPr lang="en-US" sz="2000" dirty="0">
              <a:latin typeface="Century Gothic" panose="020B0502020202020204" pitchFamily="34" charset="0"/>
            </a:endParaRPr>
          </a:p>
          <a:p>
            <a:pPr algn="just"/>
            <a:endParaRPr lang="en-IN" sz="2000" dirty="0">
              <a:latin typeface="Century Gothic" panose="020B0502020202020204" pitchFamily="34" charset="0"/>
            </a:endParaRPr>
          </a:p>
          <a:p>
            <a:pPr marL="0" indent="0" algn="just">
              <a:buNone/>
            </a:pPr>
            <a:r>
              <a:rPr lang="en-US" sz="2000" dirty="0">
                <a:latin typeface="Century Gothic" panose="020B0502020202020204" pitchFamily="34" charset="0"/>
              </a:rPr>
              <a:t>0 = neutral, 1 = calm, 2 = happy, 3 = sad, 4 = angry, 5 = fearful, 6 = disgust, 7 = surprised</a:t>
            </a:r>
            <a:endParaRPr lang="en-US" sz="2000" dirty="0" smtClean="0">
              <a:latin typeface="Century Gothic" panose="020B0502020202020204" pitchFamily="34" charset="0"/>
            </a:endParaRPr>
          </a:p>
        </p:txBody>
      </p:sp>
    </p:spTree>
    <p:extLst>
      <p:ext uri="{BB962C8B-B14F-4D97-AF65-F5344CB8AC3E}">
        <p14:creationId xmlns:p14="http://schemas.microsoft.com/office/powerpoint/2010/main" val="822779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9238" y="221602"/>
            <a:ext cx="6283782" cy="725349"/>
          </a:xfrm>
        </p:spPr>
        <p:txBody>
          <a:bodyPr/>
          <a:lstStyle/>
          <a:p>
            <a:pPr algn="ctr"/>
            <a:r>
              <a:rPr lang="en-US" dirty="0" smtClean="0">
                <a:latin typeface="Century Gothic" panose="020B0502020202020204" pitchFamily="34" charset="0"/>
              </a:rPr>
              <a:t>Implementation</a:t>
            </a:r>
            <a:endParaRPr lang="en-IN" dirty="0">
              <a:latin typeface="Century Gothic" panose="020B0502020202020204" pitchFamily="34" charset="0"/>
            </a:endParaRPr>
          </a:p>
        </p:txBody>
      </p:sp>
      <p:sp>
        <p:nvSpPr>
          <p:cNvPr id="3" name="Content Placeholder 2"/>
          <p:cNvSpPr>
            <a:spLocks noGrp="1"/>
          </p:cNvSpPr>
          <p:nvPr>
            <p:ph idx="1"/>
          </p:nvPr>
        </p:nvSpPr>
        <p:spPr>
          <a:xfrm>
            <a:off x="2389238" y="1130157"/>
            <a:ext cx="6304935" cy="3558340"/>
          </a:xfrm>
        </p:spPr>
        <p:txBody>
          <a:bodyPr>
            <a:normAutofit fontScale="62500" lnSpcReduction="20000"/>
          </a:bodyPr>
          <a:lstStyle/>
          <a:p>
            <a:pPr algn="just"/>
            <a:r>
              <a:rPr lang="en-US" dirty="0">
                <a:latin typeface="Century Gothic" panose="020B0502020202020204" pitchFamily="34" charset="0"/>
              </a:rPr>
              <a:t>A one-dimensional convolution neural network architecture is used in our speech and text emotion </a:t>
            </a:r>
            <a:r>
              <a:rPr lang="en-US" dirty="0" smtClean="0">
                <a:latin typeface="Century Gothic" panose="020B0502020202020204" pitchFamily="34" charset="0"/>
              </a:rPr>
              <a:t>analysis models</a:t>
            </a:r>
            <a:r>
              <a:rPr lang="en-US" dirty="0">
                <a:latin typeface="Century Gothic" panose="020B0502020202020204" pitchFamily="34" charset="0"/>
              </a:rPr>
              <a:t>. This model is implemented in three stages: preprocessing, model building, and model fitting.</a:t>
            </a:r>
          </a:p>
          <a:p>
            <a:pPr algn="just"/>
            <a:endParaRPr lang="en-US" b="1" dirty="0" smtClean="0">
              <a:latin typeface="Century Gothic" panose="020B0502020202020204" pitchFamily="34" charset="0"/>
            </a:endParaRPr>
          </a:p>
          <a:p>
            <a:pPr marL="0" indent="0" algn="just">
              <a:buNone/>
            </a:pPr>
            <a:r>
              <a:rPr lang="en-US" b="1" dirty="0" smtClean="0">
                <a:latin typeface="Century Gothic" panose="020B0502020202020204" pitchFamily="34" charset="0"/>
              </a:rPr>
              <a:t>DATASET:</a:t>
            </a:r>
          </a:p>
          <a:p>
            <a:pPr algn="just"/>
            <a:r>
              <a:rPr lang="en-US" dirty="0" smtClean="0">
                <a:latin typeface="Century Gothic" panose="020B0502020202020204" pitchFamily="34" charset="0"/>
              </a:rPr>
              <a:t>Our </a:t>
            </a:r>
            <a:r>
              <a:rPr lang="en-US" dirty="0">
                <a:latin typeface="Century Gothic" panose="020B0502020202020204" pitchFamily="34" charset="0"/>
              </a:rPr>
              <a:t>speech model is based on a combination of REVDESS and IEMOCAP datasets. Both datasets comprise audio recordings, which we utilized in our Model</a:t>
            </a:r>
            <a:r>
              <a:rPr lang="en-US" dirty="0" smtClean="0">
                <a:latin typeface="Century Gothic" panose="020B0502020202020204" pitchFamily="34" charset="0"/>
              </a:rPr>
              <a:t>.</a:t>
            </a:r>
          </a:p>
          <a:p>
            <a:pPr algn="just"/>
            <a:r>
              <a:rPr lang="en-US" dirty="0" smtClean="0">
                <a:latin typeface="Century Gothic" panose="020B0502020202020204" pitchFamily="34" charset="0"/>
              </a:rPr>
              <a:t>The </a:t>
            </a:r>
            <a:r>
              <a:rPr lang="en-US" dirty="0">
                <a:latin typeface="Century Gothic" panose="020B0502020202020204" pitchFamily="34" charset="0"/>
              </a:rPr>
              <a:t>Text Model dataset exists in the form of a.csv file that contains a tabulation of English sentences as well as a pre-labeled emotion for each one.</a:t>
            </a:r>
            <a:endParaRPr lang="en-IN" dirty="0">
              <a:latin typeface="Century Gothic" panose="020B0502020202020204" pitchFamily="34" charset="0"/>
            </a:endParaRPr>
          </a:p>
        </p:txBody>
      </p:sp>
    </p:spTree>
    <p:extLst>
      <p:ext uri="{BB962C8B-B14F-4D97-AF65-F5344CB8AC3E}">
        <p14:creationId xmlns:p14="http://schemas.microsoft.com/office/powerpoint/2010/main" val="40928456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1460</Words>
  <Application>Microsoft Office PowerPoint</Application>
  <PresentationFormat>On-screen Show (16:9)</PresentationFormat>
  <Paragraphs>107</Paragraphs>
  <Slides>27</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Century Gothic</vt:lpstr>
      <vt:lpstr>Wingdings</vt:lpstr>
      <vt:lpstr>Office Theme</vt:lpstr>
      <vt:lpstr>FINAL PROJECT  PRESENTATION</vt:lpstr>
      <vt:lpstr>ANALYSIS OF HUMAN SPEECH &amp; TEXT EMOTION USING CNN</vt:lpstr>
      <vt:lpstr>Motivation</vt:lpstr>
      <vt:lpstr>PowerPoint Presentation</vt:lpstr>
      <vt:lpstr>PowerPoint Presentation</vt:lpstr>
      <vt:lpstr>Problem Description</vt:lpstr>
      <vt:lpstr>PowerPoint Presentation</vt:lpstr>
      <vt:lpstr>PowerPoint Presentation</vt:lpstr>
      <vt:lpstr>Implementation</vt:lpstr>
      <vt:lpstr>Text Dataset</vt:lpstr>
      <vt:lpstr>Speech Dataset</vt:lpstr>
      <vt:lpstr>PowerPoint Presentation</vt:lpstr>
      <vt:lpstr>PowerPoint Presentation</vt:lpstr>
      <vt:lpstr>PowerPoint Presentation</vt:lpstr>
      <vt:lpstr>PowerPoint Presentation</vt:lpstr>
      <vt:lpstr>PowerPoint Presentation</vt:lpstr>
      <vt:lpstr>PowerPoint Presentation</vt:lpstr>
      <vt:lpstr>Results</vt:lpstr>
      <vt:lpstr>PowerPoint Presentation</vt:lpstr>
      <vt:lpstr>PowerPoint Presentation</vt:lpstr>
      <vt:lpstr>PowerPoint Presentation</vt:lpstr>
      <vt:lpstr>PowerPoint Presentation</vt:lpstr>
      <vt:lpstr>Comparison b/w  Existing and Proposed Model</vt:lpstr>
      <vt:lpstr>Conclusion </vt:lpstr>
      <vt:lpstr>PowerPoint Presentation</vt:lpstr>
      <vt:lpstr>References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2021-11-22T10:52:12Z</dcterms:modified>
</cp:coreProperties>
</file>